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handoutMasterIdLst>
    <p:handoutMasterId r:id="rId23"/>
  </p:handoutMasterIdLst>
  <p:sldIdLst>
    <p:sldId id="256" r:id="rId2"/>
    <p:sldId id="257" r:id="rId3"/>
    <p:sldId id="258" r:id="rId4"/>
    <p:sldId id="276" r:id="rId5"/>
    <p:sldId id="277" r:id="rId6"/>
    <p:sldId id="278" r:id="rId7"/>
    <p:sldId id="279" r:id="rId8"/>
    <p:sldId id="280" r:id="rId9"/>
    <p:sldId id="271" r:id="rId10"/>
    <p:sldId id="275" r:id="rId11"/>
    <p:sldId id="288" r:id="rId12"/>
    <p:sldId id="281" r:id="rId13"/>
    <p:sldId id="289" r:id="rId14"/>
    <p:sldId id="290" r:id="rId15"/>
    <p:sldId id="291" r:id="rId16"/>
    <p:sldId id="292" r:id="rId17"/>
    <p:sldId id="294" r:id="rId18"/>
    <p:sldId id="293" r:id="rId19"/>
    <p:sldId id="282" r:id="rId20"/>
    <p:sldId id="283" r:id="rId21"/>
    <p:sldId id="287" r:id="rId22"/>
  </p:sldIdLst>
  <p:sldSz cx="9144000" cy="6858000" type="screen4x3"/>
  <p:notesSz cx="6888163" cy="10020300"/>
  <p:defaultTextStyle>
    <a:defPPr>
      <a:defRPr lang="zh-TW"/>
    </a:defPPr>
    <a:lvl1pPr algn="l" rtl="0" fontAlgn="base">
      <a:spcBef>
        <a:spcPct val="0"/>
      </a:spcBef>
      <a:spcAft>
        <a:spcPct val="0"/>
      </a:spcAft>
      <a:defRPr kumimoji="1" kern="1200">
        <a:solidFill>
          <a:schemeClr val="tx1"/>
        </a:solidFill>
        <a:latin typeface="Arial" charset="0"/>
        <a:ea typeface="新細明體" charset="-120"/>
        <a:cs typeface="+mn-cs"/>
      </a:defRPr>
    </a:lvl1pPr>
    <a:lvl2pPr marL="457200" algn="l" rtl="0" fontAlgn="base">
      <a:spcBef>
        <a:spcPct val="0"/>
      </a:spcBef>
      <a:spcAft>
        <a:spcPct val="0"/>
      </a:spcAft>
      <a:defRPr kumimoji="1" kern="1200">
        <a:solidFill>
          <a:schemeClr val="tx1"/>
        </a:solidFill>
        <a:latin typeface="Arial" charset="0"/>
        <a:ea typeface="新細明體" charset="-120"/>
        <a:cs typeface="+mn-cs"/>
      </a:defRPr>
    </a:lvl2pPr>
    <a:lvl3pPr marL="914400" algn="l" rtl="0" fontAlgn="base">
      <a:spcBef>
        <a:spcPct val="0"/>
      </a:spcBef>
      <a:spcAft>
        <a:spcPct val="0"/>
      </a:spcAft>
      <a:defRPr kumimoji="1" kern="1200">
        <a:solidFill>
          <a:schemeClr val="tx1"/>
        </a:solidFill>
        <a:latin typeface="Arial" charset="0"/>
        <a:ea typeface="新細明體" charset="-120"/>
        <a:cs typeface="+mn-cs"/>
      </a:defRPr>
    </a:lvl3pPr>
    <a:lvl4pPr marL="1371600" algn="l" rtl="0" fontAlgn="base">
      <a:spcBef>
        <a:spcPct val="0"/>
      </a:spcBef>
      <a:spcAft>
        <a:spcPct val="0"/>
      </a:spcAft>
      <a:defRPr kumimoji="1" kern="1200">
        <a:solidFill>
          <a:schemeClr val="tx1"/>
        </a:solidFill>
        <a:latin typeface="Arial" charset="0"/>
        <a:ea typeface="新細明體" charset="-120"/>
        <a:cs typeface="+mn-cs"/>
      </a:defRPr>
    </a:lvl4pPr>
    <a:lvl5pPr marL="1828800" algn="l" rtl="0" fontAlgn="base">
      <a:spcBef>
        <a:spcPct val="0"/>
      </a:spcBef>
      <a:spcAft>
        <a:spcPct val="0"/>
      </a:spcAft>
      <a:defRPr kumimoji="1" kern="1200">
        <a:solidFill>
          <a:schemeClr val="tx1"/>
        </a:solidFill>
        <a:latin typeface="Arial" charset="0"/>
        <a:ea typeface="新細明體" charset="-120"/>
        <a:cs typeface="+mn-cs"/>
      </a:defRPr>
    </a:lvl5pPr>
    <a:lvl6pPr marL="2286000" algn="l" defTabSz="914400" rtl="0" eaLnBrk="1" latinLnBrk="0" hangingPunct="1">
      <a:defRPr kumimoji="1" kern="1200">
        <a:solidFill>
          <a:schemeClr val="tx1"/>
        </a:solidFill>
        <a:latin typeface="Arial" charset="0"/>
        <a:ea typeface="新細明體" charset="-120"/>
        <a:cs typeface="+mn-cs"/>
      </a:defRPr>
    </a:lvl6pPr>
    <a:lvl7pPr marL="2743200" algn="l" defTabSz="914400" rtl="0" eaLnBrk="1" latinLnBrk="0" hangingPunct="1">
      <a:defRPr kumimoji="1" kern="1200">
        <a:solidFill>
          <a:schemeClr val="tx1"/>
        </a:solidFill>
        <a:latin typeface="Arial" charset="0"/>
        <a:ea typeface="新細明體" charset="-120"/>
        <a:cs typeface="+mn-cs"/>
      </a:defRPr>
    </a:lvl7pPr>
    <a:lvl8pPr marL="3200400" algn="l" defTabSz="914400" rtl="0" eaLnBrk="1" latinLnBrk="0" hangingPunct="1">
      <a:defRPr kumimoji="1" kern="1200">
        <a:solidFill>
          <a:schemeClr val="tx1"/>
        </a:solidFill>
        <a:latin typeface="Arial" charset="0"/>
        <a:ea typeface="新細明體" charset="-120"/>
        <a:cs typeface="+mn-cs"/>
      </a:defRPr>
    </a:lvl8pPr>
    <a:lvl9pPr marL="3657600" algn="l" defTabSz="914400" rtl="0" eaLnBrk="1" latinLnBrk="0" hangingPunct="1">
      <a:defRPr kumimoji="1" kern="1200">
        <a:solidFill>
          <a:schemeClr val="tx1"/>
        </a:solidFill>
        <a:latin typeface="Arial" charset="0"/>
        <a:ea typeface="新細明體" charset="-12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0" d="100"/>
          <a:sy n="90" d="100"/>
        </p:scale>
        <p:origin x="-1404"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84500" cy="501650"/>
          </a:xfrm>
          <a:prstGeom prst="rect">
            <a:avLst/>
          </a:prstGeom>
        </p:spPr>
        <p:txBody>
          <a:bodyPr vert="horz" lIns="96616" tIns="48308" rIns="96616" bIns="48308" rtlCol="0"/>
          <a:lstStyle>
            <a:lvl1pPr algn="l" fontAlgn="auto">
              <a:spcBef>
                <a:spcPts val="0"/>
              </a:spcBef>
              <a:spcAft>
                <a:spcPts val="0"/>
              </a:spcAft>
              <a:defRPr kumimoji="0" sz="1300">
                <a:latin typeface="+mn-lt"/>
                <a:ea typeface="+mn-ea"/>
              </a:defRPr>
            </a:lvl1pPr>
          </a:lstStyle>
          <a:p>
            <a:pPr>
              <a:defRPr/>
            </a:pPr>
            <a:endParaRPr lang="zh-TW" altLang="en-US"/>
          </a:p>
        </p:txBody>
      </p:sp>
      <p:sp>
        <p:nvSpPr>
          <p:cNvPr id="3" name="日期版面配置區 2"/>
          <p:cNvSpPr>
            <a:spLocks noGrp="1"/>
          </p:cNvSpPr>
          <p:nvPr>
            <p:ph type="dt" sz="quarter" idx="1"/>
          </p:nvPr>
        </p:nvSpPr>
        <p:spPr>
          <a:xfrm>
            <a:off x="3902075" y="0"/>
            <a:ext cx="2984500" cy="501650"/>
          </a:xfrm>
          <a:prstGeom prst="rect">
            <a:avLst/>
          </a:prstGeom>
        </p:spPr>
        <p:txBody>
          <a:bodyPr vert="horz" lIns="96616" tIns="48308" rIns="96616" bIns="48308" rtlCol="0"/>
          <a:lstStyle>
            <a:lvl1pPr algn="r" fontAlgn="auto">
              <a:spcBef>
                <a:spcPts val="0"/>
              </a:spcBef>
              <a:spcAft>
                <a:spcPts val="0"/>
              </a:spcAft>
              <a:defRPr kumimoji="0" sz="1300">
                <a:latin typeface="+mn-lt"/>
                <a:ea typeface="+mn-ea"/>
              </a:defRPr>
            </a:lvl1pPr>
          </a:lstStyle>
          <a:p>
            <a:pPr>
              <a:defRPr/>
            </a:pPr>
            <a:fld id="{509FFAA5-88FC-4305-AA0A-F2E742F04F85}" type="datetimeFigureOut">
              <a:rPr lang="zh-TW" altLang="en-US"/>
              <a:pPr>
                <a:defRPr/>
              </a:pPr>
              <a:t>2015/3/20</a:t>
            </a:fld>
            <a:endParaRPr lang="zh-TW" altLang="en-US"/>
          </a:p>
        </p:txBody>
      </p:sp>
      <p:sp>
        <p:nvSpPr>
          <p:cNvPr id="4" name="頁尾版面配置區 3"/>
          <p:cNvSpPr>
            <a:spLocks noGrp="1"/>
          </p:cNvSpPr>
          <p:nvPr>
            <p:ph type="ftr" sz="quarter" idx="2"/>
          </p:nvPr>
        </p:nvSpPr>
        <p:spPr>
          <a:xfrm>
            <a:off x="0" y="9517063"/>
            <a:ext cx="2984500" cy="501650"/>
          </a:xfrm>
          <a:prstGeom prst="rect">
            <a:avLst/>
          </a:prstGeom>
        </p:spPr>
        <p:txBody>
          <a:bodyPr vert="horz" lIns="96616" tIns="48308" rIns="96616" bIns="48308" rtlCol="0" anchor="b"/>
          <a:lstStyle>
            <a:lvl1pPr algn="l" fontAlgn="auto">
              <a:spcBef>
                <a:spcPts val="0"/>
              </a:spcBef>
              <a:spcAft>
                <a:spcPts val="0"/>
              </a:spcAft>
              <a:defRPr kumimoji="0" sz="1300">
                <a:latin typeface="+mn-lt"/>
                <a:ea typeface="+mn-ea"/>
              </a:defRPr>
            </a:lvl1pPr>
          </a:lstStyle>
          <a:p>
            <a:pPr>
              <a:defRPr/>
            </a:pPr>
            <a:endParaRPr lang="zh-TW" altLang="en-US"/>
          </a:p>
        </p:txBody>
      </p:sp>
      <p:sp>
        <p:nvSpPr>
          <p:cNvPr id="5" name="投影片編號版面配置區 4"/>
          <p:cNvSpPr>
            <a:spLocks noGrp="1"/>
          </p:cNvSpPr>
          <p:nvPr>
            <p:ph type="sldNum" sz="quarter" idx="3"/>
          </p:nvPr>
        </p:nvSpPr>
        <p:spPr>
          <a:xfrm>
            <a:off x="3902075" y="9517063"/>
            <a:ext cx="2984500" cy="501650"/>
          </a:xfrm>
          <a:prstGeom prst="rect">
            <a:avLst/>
          </a:prstGeom>
        </p:spPr>
        <p:txBody>
          <a:bodyPr vert="horz" lIns="96616" tIns="48308" rIns="96616" bIns="48308" rtlCol="0" anchor="b"/>
          <a:lstStyle>
            <a:lvl1pPr algn="r" fontAlgn="auto">
              <a:spcBef>
                <a:spcPts val="0"/>
              </a:spcBef>
              <a:spcAft>
                <a:spcPts val="0"/>
              </a:spcAft>
              <a:defRPr kumimoji="0" sz="1300">
                <a:latin typeface="+mn-lt"/>
                <a:ea typeface="+mn-ea"/>
              </a:defRPr>
            </a:lvl1pPr>
          </a:lstStyle>
          <a:p>
            <a:pPr>
              <a:defRPr/>
            </a:pPr>
            <a:fld id="{7FE83507-3056-4FFF-9084-023A01B57488}" type="slidenum">
              <a:rPr lang="zh-TW" altLang="en-US"/>
              <a:pPr>
                <a:defRPr/>
              </a:pPr>
              <a:t>‹#›</a:t>
            </a:fld>
            <a:endParaRPr lang="zh-TW" altLang="en-US"/>
          </a:p>
        </p:txBody>
      </p:sp>
    </p:spTree>
    <p:extLst>
      <p:ext uri="{BB962C8B-B14F-4D97-AF65-F5344CB8AC3E}">
        <p14:creationId xmlns:p14="http://schemas.microsoft.com/office/powerpoint/2010/main" val="230184088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lvl1pPr>
              <a:defRPr/>
            </a:lvl1pPr>
          </a:lstStyle>
          <a:p>
            <a:pPr>
              <a:defRPr/>
            </a:pPr>
            <a:fld id="{E3EED078-A918-4860-A9AC-8ED52281D281}" type="datetimeFigureOut">
              <a:rPr lang="zh-TW" altLang="en-US"/>
              <a:pPr>
                <a:defRPr/>
              </a:pPr>
              <a:t>2015/3/20</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11E7CCC6-18F0-487A-9B01-87A42BE4870C}" type="slidenum">
              <a:rPr lang="zh-TW" altLang="en-US"/>
              <a:pPr>
                <a:defRPr/>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3C61F4A6-A71B-40B6-BA08-AF5EE6891318}" type="datetimeFigureOut">
              <a:rPr lang="zh-TW" altLang="en-US"/>
              <a:pPr>
                <a:defRPr/>
              </a:pPr>
              <a:t>2015/3/20</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AD4519CD-9058-4BE6-A588-5C9C02EDC1D5}" type="slidenum">
              <a:rPr lang="zh-TW" altLang="en-US"/>
              <a:pPr>
                <a:defRPr/>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pPr>
              <a:defRPr/>
            </a:pPr>
            <a:fld id="{EE059A61-0921-42A8-B17A-D6E5783C52AD}" type="datetimeFigureOut">
              <a:rPr lang="zh-TW" altLang="en-US"/>
              <a:pPr>
                <a:defRPr/>
              </a:pPr>
              <a:t>2015/3/20</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74C0491F-84A9-4423-BB92-BE7381BB15AF}" type="slidenum">
              <a:rPr lang="zh-TW" altLang="en-US"/>
              <a:pPr>
                <a:defRPr/>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3"/>
          <p:cNvSpPr>
            <a:spLocks noGrp="1"/>
          </p:cNvSpPr>
          <p:nvPr>
            <p:ph type="dt" sz="half" idx="10"/>
          </p:nvPr>
        </p:nvSpPr>
        <p:spPr/>
        <p:txBody>
          <a:bodyPr/>
          <a:lstStyle>
            <a:lvl1pPr>
              <a:defRPr/>
            </a:lvl1pPr>
          </a:lstStyle>
          <a:p>
            <a:pPr>
              <a:defRPr/>
            </a:pPr>
            <a:fld id="{83D590A3-1553-4F61-89DC-04E9E58D9F8A}" type="datetimeFigureOut">
              <a:rPr lang="zh-TW" altLang="en-US"/>
              <a:pPr>
                <a:defRPr/>
              </a:pPr>
              <a:t>2015/3/20</a:t>
            </a:fld>
            <a:endParaRPr lang="zh-TW" altLang="en-US"/>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pPr>
              <a:defRPr/>
            </a:pPr>
            <a:fld id="{0092B63A-DF71-4C99-A7F0-6D01C8555FD0}" type="slidenum">
              <a:rPr lang="zh-TW" altLang="en-US"/>
              <a:pPr>
                <a:defRPr/>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3"/>
          <p:cNvSpPr>
            <a:spLocks noGrp="1"/>
          </p:cNvSpPr>
          <p:nvPr>
            <p:ph type="dt" sz="half" idx="10"/>
          </p:nvPr>
        </p:nvSpPr>
        <p:spPr/>
        <p:txBody>
          <a:bodyPr/>
          <a:lstStyle>
            <a:lvl1pPr>
              <a:defRPr/>
            </a:lvl1pPr>
          </a:lstStyle>
          <a:p>
            <a:pPr>
              <a:defRPr/>
            </a:pPr>
            <a:fld id="{A10D8E50-2FED-4FCC-A0F6-34C90C38B7F9}" type="datetimeFigureOut">
              <a:rPr lang="zh-TW" altLang="en-US"/>
              <a:pPr>
                <a:defRPr/>
              </a:pPr>
              <a:t>2015/3/20</a:t>
            </a:fld>
            <a:endParaRPr lang="zh-TW" altLang="en-US"/>
          </a:p>
        </p:txBody>
      </p:sp>
      <p:sp>
        <p:nvSpPr>
          <p:cNvPr id="8" name="頁尾版面配置區 4"/>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p:cNvSpPr>
            <a:spLocks noGrp="1"/>
          </p:cNvSpPr>
          <p:nvPr>
            <p:ph type="sldNum" sz="quarter" idx="12"/>
          </p:nvPr>
        </p:nvSpPr>
        <p:spPr/>
        <p:txBody>
          <a:bodyPr/>
          <a:lstStyle>
            <a:lvl1pPr>
              <a:defRPr/>
            </a:lvl1pPr>
          </a:lstStyle>
          <a:p>
            <a:pPr>
              <a:defRPr/>
            </a:pPr>
            <a:fld id="{F58CFF50-87A0-481C-A666-48C65EE5C3D3}" type="slidenum">
              <a:rPr lang="zh-TW" altLang="en-US"/>
              <a:pPr>
                <a:defRPr/>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3"/>
          <p:cNvSpPr>
            <a:spLocks noGrp="1"/>
          </p:cNvSpPr>
          <p:nvPr>
            <p:ph type="dt" sz="half" idx="10"/>
          </p:nvPr>
        </p:nvSpPr>
        <p:spPr/>
        <p:txBody>
          <a:bodyPr/>
          <a:lstStyle>
            <a:lvl1pPr>
              <a:defRPr/>
            </a:lvl1pPr>
          </a:lstStyle>
          <a:p>
            <a:pPr>
              <a:defRPr/>
            </a:pPr>
            <a:fld id="{CA8707C6-2AFA-4113-813D-3940A66B0B39}" type="datetimeFigureOut">
              <a:rPr lang="zh-TW" altLang="en-US"/>
              <a:pPr>
                <a:defRPr/>
              </a:pPr>
              <a:t>2015/3/20</a:t>
            </a:fld>
            <a:endParaRPr lang="zh-TW" altLang="en-US"/>
          </a:p>
        </p:txBody>
      </p:sp>
      <p:sp>
        <p:nvSpPr>
          <p:cNvPr id="4" name="頁尾版面配置區 4"/>
          <p:cNvSpPr>
            <a:spLocks noGrp="1"/>
          </p:cNvSpPr>
          <p:nvPr>
            <p:ph type="ftr" sz="quarter" idx="11"/>
          </p:nvPr>
        </p:nvSpPr>
        <p:spPr/>
        <p:txBody>
          <a:bodyPr/>
          <a:lstStyle>
            <a:lvl1pPr>
              <a:defRPr/>
            </a:lvl1pPr>
          </a:lstStyle>
          <a:p>
            <a:pPr>
              <a:defRPr/>
            </a:pPr>
            <a:endParaRPr lang="zh-TW" altLang="en-US"/>
          </a:p>
        </p:txBody>
      </p:sp>
      <p:sp>
        <p:nvSpPr>
          <p:cNvPr id="5" name="投影片編號版面配置區 5"/>
          <p:cNvSpPr>
            <a:spLocks noGrp="1"/>
          </p:cNvSpPr>
          <p:nvPr>
            <p:ph type="sldNum" sz="quarter" idx="12"/>
          </p:nvPr>
        </p:nvSpPr>
        <p:spPr/>
        <p:txBody>
          <a:bodyPr/>
          <a:lstStyle>
            <a:lvl1pPr>
              <a:defRPr/>
            </a:lvl1pPr>
          </a:lstStyle>
          <a:p>
            <a:pPr>
              <a:defRPr/>
            </a:pPr>
            <a:fld id="{0F5DDBD6-C9B5-4E8C-AB0F-BCD2479AD292}" type="slidenum">
              <a:rPr lang="zh-TW" altLang="en-US"/>
              <a:pPr>
                <a:defRPr/>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p:txBody>
          <a:bodyPr/>
          <a:lstStyle>
            <a:lvl1pPr>
              <a:defRPr/>
            </a:lvl1pPr>
          </a:lstStyle>
          <a:p>
            <a:pPr>
              <a:defRPr/>
            </a:pPr>
            <a:fld id="{350D3C3E-B04A-46BD-9C20-7D8226A7209E}" type="datetimeFigureOut">
              <a:rPr lang="zh-TW" altLang="en-US"/>
              <a:pPr>
                <a:defRPr/>
              </a:pPr>
              <a:t>2015/3/20</a:t>
            </a:fld>
            <a:endParaRPr lang="zh-TW" altLang="en-US"/>
          </a:p>
        </p:txBody>
      </p:sp>
      <p:sp>
        <p:nvSpPr>
          <p:cNvPr id="3" name="頁尾版面配置區 4"/>
          <p:cNvSpPr>
            <a:spLocks noGrp="1"/>
          </p:cNvSpPr>
          <p:nvPr>
            <p:ph type="ftr" sz="quarter" idx="11"/>
          </p:nvPr>
        </p:nvSpPr>
        <p:spPr/>
        <p:txBody>
          <a:bodyPr/>
          <a:lstStyle>
            <a:lvl1pPr>
              <a:defRPr/>
            </a:lvl1pPr>
          </a:lstStyle>
          <a:p>
            <a:pPr>
              <a:defRPr/>
            </a:pPr>
            <a:endParaRPr lang="zh-TW" altLang="en-US"/>
          </a:p>
        </p:txBody>
      </p:sp>
      <p:sp>
        <p:nvSpPr>
          <p:cNvPr id="4" name="投影片編號版面配置區 5"/>
          <p:cNvSpPr>
            <a:spLocks noGrp="1"/>
          </p:cNvSpPr>
          <p:nvPr>
            <p:ph type="sldNum" sz="quarter" idx="12"/>
          </p:nvPr>
        </p:nvSpPr>
        <p:spPr/>
        <p:txBody>
          <a:bodyPr/>
          <a:lstStyle>
            <a:lvl1pPr>
              <a:defRPr/>
            </a:lvl1pPr>
          </a:lstStyle>
          <a:p>
            <a:pPr>
              <a:defRPr/>
            </a:pPr>
            <a:fld id="{100CE18A-B298-4650-A9C9-DF8660B420A2}" type="slidenum">
              <a:rPr lang="zh-TW" altLang="en-US"/>
              <a:pPr>
                <a:defRPr/>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0736C739-1386-4827-A9BA-B25EC67AF21D}" type="datetimeFigureOut">
              <a:rPr lang="zh-TW" altLang="en-US"/>
              <a:pPr>
                <a:defRPr/>
              </a:pPr>
              <a:t>2015/3/20</a:t>
            </a:fld>
            <a:endParaRPr lang="zh-TW" altLang="en-US"/>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pPr>
              <a:defRPr/>
            </a:pPr>
            <a:fld id="{5E77D76E-747E-4759-A4A2-71D8DD6D58A7}" type="slidenum">
              <a:rPr lang="zh-TW" altLang="en-US"/>
              <a:pPr>
                <a:defRPr/>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TW" altLang="en-US" noProof="0" smtClean="0"/>
              <a:t>按一下圖示以新增圖片</a:t>
            </a:r>
            <a:endParaRPr lang="zh-TW" altLang="en-US" noProof="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B2F394D1-1F1E-4752-9808-896CCE9B4289}" type="datetimeFigureOut">
              <a:rPr lang="zh-TW" altLang="en-US"/>
              <a:pPr>
                <a:defRPr/>
              </a:pPr>
              <a:t>2015/3/20</a:t>
            </a:fld>
            <a:endParaRPr lang="zh-TW" altLang="en-US"/>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pPr>
              <a:defRPr/>
            </a:pPr>
            <a:fld id="{974ED33E-1933-430F-B02C-4A39978F7C00}" type="slidenum">
              <a:rPr lang="zh-TW" altLang="en-US"/>
              <a:pPr>
                <a:defRPr/>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354978D1-FE62-4F82-B751-D5EEB9E08F57}" type="datetimeFigureOut">
              <a:rPr lang="zh-TW" altLang="en-US"/>
              <a:pPr>
                <a:defRPr/>
              </a:pPr>
              <a:t>2015/3/20</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F5FF55CE-C753-48A4-9037-43E8FA48D229}" type="slidenum">
              <a:rPr lang="zh-TW" altLang="en-US"/>
              <a:pPr>
                <a:defRPr/>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867899A0-AB5D-4820-AFB3-F636FD04D6ED}" type="datetimeFigureOut">
              <a:rPr lang="zh-TW" altLang="en-US"/>
              <a:pPr>
                <a:defRPr/>
              </a:pPr>
              <a:t>2015/3/20</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40170721-161E-4EBD-B59A-5539B335DE0E}" type="slidenum">
              <a:rPr lang="zh-TW" altLang="en-US"/>
              <a:pPr>
                <a:defRPr/>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7EDCC"/>
        </a:solidFill>
        <a:effectLst/>
      </p:bgPr>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文字版面配置區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kumimoji="0" sz="1200">
                <a:solidFill>
                  <a:schemeClr val="tx1">
                    <a:tint val="75000"/>
                  </a:schemeClr>
                </a:solidFill>
                <a:latin typeface="+mn-lt"/>
                <a:ea typeface="+mn-ea"/>
              </a:defRPr>
            </a:lvl1pPr>
          </a:lstStyle>
          <a:p>
            <a:pPr>
              <a:defRPr/>
            </a:pPr>
            <a:fld id="{7953B3BF-C6C2-49DD-8498-F1B6721E2796}" type="datetimeFigureOut">
              <a:rPr lang="zh-TW" altLang="en-US"/>
              <a:pPr>
                <a:defRPr/>
              </a:pPr>
              <a:t>2015/3/20</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kumimoji="0" sz="1200">
                <a:solidFill>
                  <a:schemeClr val="tx1">
                    <a:tint val="75000"/>
                  </a:schemeClr>
                </a:solidFill>
                <a:latin typeface="+mn-lt"/>
                <a:ea typeface="+mn-ea"/>
              </a:defRPr>
            </a:lvl1pPr>
          </a:lstStyle>
          <a:p>
            <a:pPr>
              <a:defRPr/>
            </a:pPr>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kumimoji="0" sz="1200">
                <a:solidFill>
                  <a:schemeClr val="tx1">
                    <a:tint val="75000"/>
                  </a:schemeClr>
                </a:solidFill>
                <a:latin typeface="+mn-lt"/>
                <a:ea typeface="+mn-ea"/>
              </a:defRPr>
            </a:lvl1pPr>
          </a:lstStyle>
          <a:p>
            <a:pPr>
              <a:defRPr/>
            </a:pPr>
            <a:fld id="{277B224A-CE6A-4388-8135-5FBC854AEC90}" type="slidenum">
              <a:rPr lang="zh-TW" altLang="en-US"/>
              <a:pPr>
                <a:defRPr/>
              </a:pPr>
              <a:t>‹#›</a:t>
            </a:fld>
            <a:endParaRPr lang="zh-TW" altLang="en-US"/>
          </a:p>
        </p:txBody>
      </p:sp>
    </p:spTree>
  </p:cSld>
  <p:clrMap bg1="lt1" tx1="dk1" bg2="lt2" tx2="dk2" accent1="accent1" accent2="accent2" accent3="accent3" accent4="accent4" accent5="accent5" accent6="accent6" hlink="hlink" folHlink="folHlink"/>
  <p:sldLayoutIdLst>
    <p:sldLayoutId id="2147483743" r:id="rId1"/>
    <p:sldLayoutId id="2147483742" r:id="rId2"/>
    <p:sldLayoutId id="2147483741" r:id="rId3"/>
    <p:sldLayoutId id="2147483740" r:id="rId4"/>
    <p:sldLayoutId id="2147483739" r:id="rId5"/>
    <p:sldLayoutId id="2147483738" r:id="rId6"/>
    <p:sldLayoutId id="2147483737" r:id="rId7"/>
    <p:sldLayoutId id="2147483736" r:id="rId8"/>
    <p:sldLayoutId id="2147483735" r:id="rId9"/>
    <p:sldLayoutId id="2147483734" r:id="rId10"/>
    <p:sldLayoutId id="2147483733"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charset="-120"/>
        </a:defRPr>
      </a:lvl2pPr>
      <a:lvl3pPr algn="ctr" rtl="0" eaLnBrk="0" fontAlgn="base" hangingPunct="0">
        <a:spcBef>
          <a:spcPct val="0"/>
        </a:spcBef>
        <a:spcAft>
          <a:spcPct val="0"/>
        </a:spcAft>
        <a:defRPr sz="4400">
          <a:solidFill>
            <a:schemeClr val="tx1"/>
          </a:solidFill>
          <a:latin typeface="Calibri" pitchFamily="34" charset="0"/>
          <a:ea typeface="新細明體" charset="-120"/>
        </a:defRPr>
      </a:lvl3pPr>
      <a:lvl4pPr algn="ctr" rtl="0" eaLnBrk="0" fontAlgn="base" hangingPunct="0">
        <a:spcBef>
          <a:spcPct val="0"/>
        </a:spcBef>
        <a:spcAft>
          <a:spcPct val="0"/>
        </a:spcAft>
        <a:defRPr sz="4400">
          <a:solidFill>
            <a:schemeClr val="tx1"/>
          </a:solidFill>
          <a:latin typeface="Calibri" pitchFamily="34" charset="0"/>
          <a:ea typeface="新細明體" charset="-120"/>
        </a:defRPr>
      </a:lvl4pPr>
      <a:lvl5pPr algn="ctr" rtl="0" eaLnBrk="0" fontAlgn="base" hangingPunct="0">
        <a:spcBef>
          <a:spcPct val="0"/>
        </a:spcBef>
        <a:spcAft>
          <a:spcPct val="0"/>
        </a:spcAft>
        <a:defRPr sz="4400">
          <a:solidFill>
            <a:schemeClr val="tx1"/>
          </a:solidFill>
          <a:latin typeface="Calibri" pitchFamily="34" charset="0"/>
          <a:ea typeface="新細明體" charset="-120"/>
        </a:defRPr>
      </a:lvl5pPr>
      <a:lvl6pPr marL="457200" algn="ctr" rtl="0" fontAlgn="base">
        <a:spcBef>
          <a:spcPct val="0"/>
        </a:spcBef>
        <a:spcAft>
          <a:spcPct val="0"/>
        </a:spcAft>
        <a:defRPr sz="4400">
          <a:solidFill>
            <a:schemeClr val="tx1"/>
          </a:solidFill>
          <a:latin typeface="Calibri" pitchFamily="34" charset="0"/>
          <a:ea typeface="新細明體" charset="-120"/>
        </a:defRPr>
      </a:lvl6pPr>
      <a:lvl7pPr marL="914400" algn="ctr" rtl="0" fontAlgn="base">
        <a:spcBef>
          <a:spcPct val="0"/>
        </a:spcBef>
        <a:spcAft>
          <a:spcPct val="0"/>
        </a:spcAft>
        <a:defRPr sz="4400">
          <a:solidFill>
            <a:schemeClr val="tx1"/>
          </a:solidFill>
          <a:latin typeface="Calibri" pitchFamily="34" charset="0"/>
          <a:ea typeface="新細明體" charset="-120"/>
        </a:defRPr>
      </a:lvl7pPr>
      <a:lvl8pPr marL="1371600" algn="ctr" rtl="0" fontAlgn="base">
        <a:spcBef>
          <a:spcPct val="0"/>
        </a:spcBef>
        <a:spcAft>
          <a:spcPct val="0"/>
        </a:spcAft>
        <a:defRPr sz="4400">
          <a:solidFill>
            <a:schemeClr val="tx1"/>
          </a:solidFill>
          <a:latin typeface="Calibri" pitchFamily="34" charset="0"/>
          <a:ea typeface="新細明體" charset="-120"/>
        </a:defRPr>
      </a:lvl8pPr>
      <a:lvl9pPr marL="1828800" algn="ctr" rtl="0" fontAlgn="base">
        <a:spcBef>
          <a:spcPct val="0"/>
        </a:spcBef>
        <a:spcAft>
          <a:spcPct val="0"/>
        </a:spcAft>
        <a:defRPr sz="4400">
          <a:solidFill>
            <a:schemeClr val="tx1"/>
          </a:solidFill>
          <a:latin typeface="Calibri" pitchFamily="34" charset="0"/>
          <a:ea typeface="新細明體" charset="-12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p:txBody>
          <a:bodyPr rtlCol="0">
            <a:normAutofit fontScale="90000"/>
          </a:bodyPr>
          <a:lstStyle/>
          <a:p>
            <a:pPr eaLnBrk="1" fontAlgn="auto" hangingPunct="1">
              <a:spcAft>
                <a:spcPts val="0"/>
              </a:spcAft>
              <a:defRPr/>
            </a:pPr>
            <a:r>
              <a:rPr lang="en-US" altLang="zh-TW" b="1" dirty="0"/>
              <a:t>The relationship between </a:t>
            </a:r>
            <a:r>
              <a:rPr lang="en-US" altLang="zh-TW" b="1" dirty="0" smtClean="0"/>
              <a:t>the </a:t>
            </a:r>
            <a:r>
              <a:rPr lang="en-US" altLang="zh-TW" b="1" dirty="0"/>
              <a:t>error-theory of the self </a:t>
            </a:r>
            <a:r>
              <a:rPr lang="en-US" altLang="zh-TW" b="1" dirty="0" smtClean="0"/>
              <a:t>and </a:t>
            </a:r>
            <a:r>
              <a:rPr lang="en-US" altLang="zh-TW" b="1" dirty="0"/>
              <a:t>the theory of consciousness </a:t>
            </a:r>
            <a:r>
              <a:rPr lang="en-US" altLang="zh-TW" b="1" dirty="0" smtClean="0"/>
              <a:t>in </a:t>
            </a:r>
            <a:r>
              <a:rPr lang="en-US" altLang="zh-TW" b="1" dirty="0"/>
              <a:t>Yogācāra School</a:t>
            </a:r>
            <a:endParaRPr lang="zh-TW" altLang="en-US" dirty="0"/>
          </a:p>
        </p:txBody>
      </p:sp>
      <p:sp>
        <p:nvSpPr>
          <p:cNvPr id="3" name="副標題 2"/>
          <p:cNvSpPr>
            <a:spLocks noGrp="1"/>
          </p:cNvSpPr>
          <p:nvPr>
            <p:ph type="subTitle" idx="1"/>
          </p:nvPr>
        </p:nvSpPr>
        <p:spPr/>
        <p:txBody>
          <a:bodyPr rtlCol="0">
            <a:normAutofit/>
          </a:bodyPr>
          <a:lstStyle/>
          <a:p>
            <a:pPr eaLnBrk="1" fontAlgn="auto" hangingPunct="1">
              <a:spcAft>
                <a:spcPts val="0"/>
              </a:spcAft>
              <a:buFont typeface="Arial" panose="020B0604020202020204" pitchFamily="34" charset="0"/>
              <a:buNone/>
              <a:defRPr/>
            </a:pPr>
            <a:r>
              <a:rPr lang="en-US" altLang="zh-TW" dirty="0"/>
              <a:t>NCCU, graduate student</a:t>
            </a:r>
            <a:endParaRPr lang="zh-TW" altLang="zh-TW" dirty="0"/>
          </a:p>
          <a:p>
            <a:pPr eaLnBrk="1" fontAlgn="auto" hangingPunct="1">
              <a:spcAft>
                <a:spcPts val="0"/>
              </a:spcAft>
              <a:buFont typeface="Arial" panose="020B0604020202020204" pitchFamily="34" charset="0"/>
              <a:buNone/>
              <a:defRPr/>
            </a:pPr>
            <a:r>
              <a:rPr lang="en-US" altLang="zh-TW" dirty="0"/>
              <a:t>Lin Fang-Min</a:t>
            </a:r>
            <a:endParaRPr lang="zh-TW" alt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標題 1"/>
          <p:cNvSpPr>
            <a:spLocks noGrp="1"/>
          </p:cNvSpPr>
          <p:nvPr>
            <p:ph type="title"/>
          </p:nvPr>
        </p:nvSpPr>
        <p:spPr/>
        <p:txBody>
          <a:bodyPr/>
          <a:lstStyle/>
          <a:p>
            <a:pPr eaLnBrk="1" hangingPunct="1"/>
            <a:r>
              <a:rPr lang="en-US" altLang="zh-TW" b="1" smtClean="0"/>
              <a:t>Introduction</a:t>
            </a:r>
            <a:endParaRPr lang="zh-TW" altLang="en-US" smtClean="0"/>
          </a:p>
        </p:txBody>
      </p:sp>
      <p:sp>
        <p:nvSpPr>
          <p:cNvPr id="3" name="內容版面配置區 2"/>
          <p:cNvSpPr>
            <a:spLocks noGrp="1"/>
          </p:cNvSpPr>
          <p:nvPr>
            <p:ph idx="1"/>
          </p:nvPr>
        </p:nvSpPr>
        <p:spPr>
          <a:xfrm>
            <a:off x="457200" y="1600200"/>
            <a:ext cx="8229600" cy="5257800"/>
          </a:xfrm>
        </p:spPr>
        <p:txBody>
          <a:bodyPr rtlCol="0">
            <a:normAutofit fontScale="85000" lnSpcReduction="10000"/>
          </a:bodyPr>
          <a:lstStyle/>
          <a:p>
            <a:pPr eaLnBrk="1" fontAlgn="auto" hangingPunct="1">
              <a:spcAft>
                <a:spcPts val="0"/>
              </a:spcAft>
              <a:buFont typeface="Arial" panose="020B0604020202020204" pitchFamily="34" charset="0"/>
              <a:buChar char="•"/>
              <a:defRPr/>
            </a:pPr>
            <a:r>
              <a:rPr lang="en-US" altLang="zh-TW" dirty="0"/>
              <a:t>Jonardon Ganeri (2012</a:t>
            </a:r>
            <a:r>
              <a:rPr lang="en-US" altLang="zh-TW" dirty="0" smtClean="0"/>
              <a:t>)</a:t>
            </a:r>
            <a:r>
              <a:rPr lang="en-US" altLang="zh-TW" i="1" dirty="0"/>
              <a:t> </a:t>
            </a:r>
            <a:r>
              <a:rPr lang="en-US" altLang="zh-TW" dirty="0" smtClean="0"/>
              <a:t>,</a:t>
            </a:r>
            <a:r>
              <a:rPr lang="en-US" altLang="zh-TW" i="1" dirty="0" smtClean="0"/>
              <a:t>The </a:t>
            </a:r>
            <a:r>
              <a:rPr lang="en-US" altLang="zh-TW" i="1" dirty="0"/>
              <a:t>self : naturalism, consciousness, and the first-person </a:t>
            </a:r>
            <a:r>
              <a:rPr lang="en-US" altLang="zh-TW" i="1" dirty="0" smtClean="0"/>
              <a:t>stance</a:t>
            </a:r>
            <a:r>
              <a:rPr lang="en-US" altLang="zh-TW" dirty="0" smtClean="0"/>
              <a:t>, </a:t>
            </a:r>
            <a:r>
              <a:rPr lang="en-US" altLang="zh-TW" dirty="0"/>
              <a:t>argues a possible solution to the </a:t>
            </a:r>
            <a:r>
              <a:rPr lang="en-US" altLang="zh-TW" dirty="0" smtClean="0"/>
              <a:t>tension </a:t>
            </a:r>
            <a:r>
              <a:rPr lang="en-US" altLang="zh-TW" dirty="0"/>
              <a:t>between the self viewed from first personal experiences and the self viewed from third personal observations. In doing so, he borrows the Buddhist theories of consciousness and mind to establish a certain type of self</a:t>
            </a:r>
            <a:r>
              <a:rPr lang="en-US" altLang="zh-TW" dirty="0" smtClean="0"/>
              <a:t>.</a:t>
            </a:r>
          </a:p>
          <a:p>
            <a:pPr eaLnBrk="1" fontAlgn="auto" hangingPunct="1">
              <a:spcAft>
                <a:spcPts val="0"/>
              </a:spcAft>
              <a:buFont typeface="Arial" panose="020B0604020202020204" pitchFamily="34" charset="0"/>
              <a:buChar char="•"/>
              <a:defRPr/>
            </a:pPr>
            <a:r>
              <a:rPr lang="en-US" altLang="zh-TW" dirty="0"/>
              <a:t>For those who were familiar with Buddhism in general, this does seem to be a strange move to take. Buddhists state that the idea of the self is like an illusion, which should not appear in the mind of the wise. Thus by analyzing the mental activities, the Buddhist theories of consciousness are trying to explain the self away.</a:t>
            </a:r>
            <a:endParaRPr lang="zh-TW"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標題 1"/>
          <p:cNvSpPr>
            <a:spLocks noGrp="1"/>
          </p:cNvSpPr>
          <p:nvPr>
            <p:ph type="title"/>
          </p:nvPr>
        </p:nvSpPr>
        <p:spPr/>
        <p:txBody>
          <a:bodyPr/>
          <a:lstStyle/>
          <a:p>
            <a:pPr eaLnBrk="1" hangingPunct="1"/>
            <a:r>
              <a:rPr lang="en-US" altLang="zh-TW" b="1" smtClean="0"/>
              <a:t>Introduction</a:t>
            </a:r>
            <a:endParaRPr lang="zh-TW" altLang="en-US" smtClean="0"/>
          </a:p>
        </p:txBody>
      </p:sp>
      <p:sp>
        <p:nvSpPr>
          <p:cNvPr id="3" name="內容版面配置區 2"/>
          <p:cNvSpPr>
            <a:spLocks noGrp="1"/>
          </p:cNvSpPr>
          <p:nvPr>
            <p:ph idx="1"/>
          </p:nvPr>
        </p:nvSpPr>
        <p:spPr>
          <a:xfrm>
            <a:off x="457200" y="1600200"/>
            <a:ext cx="8229600" cy="5257800"/>
          </a:xfrm>
        </p:spPr>
        <p:txBody>
          <a:bodyPr rtlCol="0">
            <a:normAutofit fontScale="92500" lnSpcReduction="10000"/>
          </a:bodyPr>
          <a:lstStyle/>
          <a:p>
            <a:pPr eaLnBrk="1" fontAlgn="auto" hangingPunct="1">
              <a:spcAft>
                <a:spcPts val="0"/>
              </a:spcAft>
              <a:buFont typeface="Arial" panose="020B0604020202020204" pitchFamily="34" charset="0"/>
              <a:buChar char="•"/>
              <a:defRPr/>
            </a:pPr>
            <a:r>
              <a:rPr lang="en-US" altLang="zh-TW" dirty="0"/>
              <a:t>In order to borrow the Buddhist theory without fall into </a:t>
            </a:r>
            <a:r>
              <a:rPr lang="en-US" altLang="zh-TW" dirty="0" smtClean="0"/>
              <a:t>the </a:t>
            </a:r>
            <a:r>
              <a:rPr lang="en-US" altLang="zh-TW" dirty="0"/>
              <a:t>unwanted </a:t>
            </a:r>
            <a:r>
              <a:rPr lang="en-US" altLang="zh-TW" dirty="0" smtClean="0"/>
              <a:t>consequence of explaining </a:t>
            </a:r>
            <a:r>
              <a:rPr lang="en-US" altLang="zh-TW" dirty="0"/>
              <a:t>the self </a:t>
            </a:r>
            <a:r>
              <a:rPr lang="en-US" altLang="zh-TW" dirty="0" smtClean="0"/>
              <a:t>away, </a:t>
            </a:r>
            <a:r>
              <a:rPr lang="en-US" altLang="zh-TW" dirty="0"/>
              <a:t>Ganeri claims that the error-theory of the self is independent of the theory of the </a:t>
            </a:r>
            <a:r>
              <a:rPr lang="en-US" altLang="zh-TW" dirty="0" smtClean="0"/>
              <a:t>consciousness in Buddhism. </a:t>
            </a:r>
          </a:p>
          <a:p>
            <a:pPr eaLnBrk="1" fontAlgn="auto" hangingPunct="1">
              <a:spcAft>
                <a:spcPts val="0"/>
              </a:spcAft>
              <a:buFont typeface="Arial" panose="020B0604020202020204" pitchFamily="34" charset="0"/>
              <a:buChar char="•"/>
              <a:defRPr/>
            </a:pPr>
            <a:r>
              <a:rPr lang="en-US" altLang="zh-TW" dirty="0" smtClean="0"/>
              <a:t>That </a:t>
            </a:r>
            <a:r>
              <a:rPr lang="en-US" altLang="zh-TW" dirty="0"/>
              <a:t>is to say, for Ganeri, the Buddhist analysis of consciousness does not necessary lead to the conclusion that the idea of self is erroneous</a:t>
            </a:r>
            <a:r>
              <a:rPr lang="en-US" altLang="zh-TW" dirty="0" smtClean="0"/>
              <a:t>. Thus he claims that he can use the former freely without accepting the latter.</a:t>
            </a:r>
          </a:p>
          <a:p>
            <a:pPr eaLnBrk="1" fontAlgn="auto" hangingPunct="1">
              <a:spcAft>
                <a:spcPts val="0"/>
              </a:spcAft>
              <a:buFont typeface="Arial" panose="020B0604020202020204" pitchFamily="34" charset="0"/>
              <a:buChar char="•"/>
              <a:defRPr/>
            </a:pPr>
            <a:r>
              <a:rPr lang="en-US" altLang="zh-TW" dirty="0"/>
              <a:t>Ganeri even considers this claim as one of his contributions.</a:t>
            </a:r>
          </a:p>
          <a:p>
            <a:pPr eaLnBrk="1" fontAlgn="auto" hangingPunct="1">
              <a:spcAft>
                <a:spcPts val="0"/>
              </a:spcAft>
              <a:buFont typeface="Arial" panose="020B0604020202020204" pitchFamily="34" charset="0"/>
              <a:buChar char="•"/>
              <a:defRPr/>
            </a:pPr>
            <a:endParaRPr lang="zh-TW"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標題 1"/>
          <p:cNvSpPr>
            <a:spLocks noGrp="1"/>
          </p:cNvSpPr>
          <p:nvPr>
            <p:ph type="title"/>
          </p:nvPr>
        </p:nvSpPr>
        <p:spPr/>
        <p:txBody>
          <a:bodyPr/>
          <a:lstStyle/>
          <a:p>
            <a:pPr eaLnBrk="1" hangingPunct="1"/>
            <a:r>
              <a:rPr lang="en-US" altLang="zh-TW" b="1" smtClean="0"/>
              <a:t>Ganeri’s project</a:t>
            </a:r>
            <a:endParaRPr lang="zh-TW" altLang="en-US" smtClean="0"/>
          </a:p>
        </p:txBody>
      </p:sp>
      <p:sp>
        <p:nvSpPr>
          <p:cNvPr id="3" name="內容版面配置區 2"/>
          <p:cNvSpPr>
            <a:spLocks noGrp="1"/>
          </p:cNvSpPr>
          <p:nvPr>
            <p:ph idx="1"/>
          </p:nvPr>
        </p:nvSpPr>
        <p:spPr>
          <a:xfrm>
            <a:off x="457200" y="1600200"/>
            <a:ext cx="8229600" cy="5257800"/>
          </a:xfrm>
        </p:spPr>
        <p:txBody>
          <a:bodyPr rtlCol="0">
            <a:normAutofit fontScale="92500" lnSpcReduction="20000"/>
          </a:bodyPr>
          <a:lstStyle/>
          <a:p>
            <a:pPr marL="0" indent="0" eaLnBrk="1" fontAlgn="auto" hangingPunct="1">
              <a:spcAft>
                <a:spcPts val="0"/>
              </a:spcAft>
              <a:buFont typeface="Arial" panose="020B0604020202020204" pitchFamily="34" charset="0"/>
              <a:buNone/>
              <a:defRPr/>
            </a:pPr>
            <a:r>
              <a:rPr lang="en-US" altLang="zh-TW" dirty="0"/>
              <a:t>Ganeri proposed that the self has three dimensions: </a:t>
            </a:r>
            <a:endParaRPr lang="en-US" altLang="zh-TW" dirty="0" smtClean="0"/>
          </a:p>
          <a:p>
            <a:pPr marL="514350" indent="-514350" eaLnBrk="1" fontAlgn="auto" hangingPunct="1">
              <a:spcAft>
                <a:spcPts val="0"/>
              </a:spcAft>
              <a:buFont typeface="+mj-lt"/>
              <a:buAutoNum type="arabicParenR"/>
              <a:defRPr/>
            </a:pPr>
            <a:r>
              <a:rPr lang="en-US" altLang="zh-TW" dirty="0" smtClean="0"/>
              <a:t>The </a:t>
            </a:r>
            <a:r>
              <a:rPr lang="en-US" altLang="zh-TW" b="1" dirty="0" err="1"/>
              <a:t>underself</a:t>
            </a:r>
            <a:r>
              <a:rPr lang="en-US" altLang="zh-TW" dirty="0"/>
              <a:t> is “the </a:t>
            </a:r>
            <a:r>
              <a:rPr lang="en-US" altLang="zh-TW" dirty="0" err="1"/>
              <a:t>subpersonal</a:t>
            </a:r>
            <a:r>
              <a:rPr lang="en-US" altLang="zh-TW" dirty="0"/>
              <a:t> monitoring of the mental states. To own the </a:t>
            </a:r>
            <a:r>
              <a:rPr lang="en-US" altLang="zh-TW" dirty="0" err="1"/>
              <a:t>underself</a:t>
            </a:r>
            <a:r>
              <a:rPr lang="en-US" altLang="zh-TW" dirty="0"/>
              <a:t> is to gain the “relation of unconscious access to the content” of one’s mind; </a:t>
            </a:r>
            <a:endParaRPr lang="en-US" altLang="zh-TW" dirty="0" smtClean="0"/>
          </a:p>
          <a:p>
            <a:pPr marL="514350" indent="-514350" eaLnBrk="1" fontAlgn="auto" hangingPunct="1">
              <a:spcAft>
                <a:spcPts val="0"/>
              </a:spcAft>
              <a:buFont typeface="+mj-lt"/>
              <a:buAutoNum type="arabicParenR"/>
              <a:defRPr/>
            </a:pPr>
            <a:r>
              <a:rPr lang="en-US" altLang="zh-TW" dirty="0" smtClean="0"/>
              <a:t>The </a:t>
            </a:r>
            <a:r>
              <a:rPr lang="en-US" altLang="zh-TW" b="1" dirty="0">
                <a:solidFill>
                  <a:srgbClr val="FF0000"/>
                </a:solidFill>
              </a:rPr>
              <a:t>immersed self </a:t>
            </a:r>
            <a:r>
              <a:rPr lang="en-US" altLang="zh-TW" dirty="0"/>
              <a:t>is the “first-person presentation in the content of consciousness”. To own the immersed self is </a:t>
            </a:r>
            <a:r>
              <a:rPr lang="en-US" altLang="zh-TW" dirty="0" smtClean="0"/>
              <a:t>“referring </a:t>
            </a:r>
            <a:r>
              <a:rPr lang="en-US" altLang="zh-TW" dirty="0"/>
              <a:t>to a </a:t>
            </a:r>
            <a:r>
              <a:rPr lang="en-US" altLang="zh-TW" dirty="0" err="1"/>
              <a:t>phenomenologically</a:t>
            </a:r>
            <a:r>
              <a:rPr lang="en-US" altLang="zh-TW" dirty="0"/>
              <a:t> present tense of </a:t>
            </a:r>
            <a:r>
              <a:rPr lang="en-US" altLang="zh-TW" dirty="0" err="1"/>
              <a:t>mineness</a:t>
            </a:r>
            <a:r>
              <a:rPr lang="en-US" altLang="zh-TW" dirty="0"/>
              <a:t>”; </a:t>
            </a:r>
            <a:endParaRPr lang="en-US" altLang="zh-TW" dirty="0" smtClean="0"/>
          </a:p>
          <a:p>
            <a:pPr marL="514350" indent="-514350" eaLnBrk="1" fontAlgn="auto" hangingPunct="1">
              <a:spcAft>
                <a:spcPts val="0"/>
              </a:spcAft>
              <a:buFont typeface="+mj-lt"/>
              <a:buAutoNum type="arabicParenR"/>
              <a:defRPr/>
            </a:pPr>
            <a:r>
              <a:rPr lang="en-US" altLang="zh-TW" dirty="0" smtClean="0"/>
              <a:t>The </a:t>
            </a:r>
            <a:r>
              <a:rPr lang="en-US" altLang="zh-TW" b="1" dirty="0"/>
              <a:t>participant self </a:t>
            </a:r>
            <a:r>
              <a:rPr lang="en-US" altLang="zh-TW" dirty="0"/>
              <a:t>is “habitation of a first-person stance”. To own the participant self is to be able to engage the world with the pulls and demands of emotion and intention.</a:t>
            </a:r>
            <a:endParaRPr lang="zh-TW"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標題 1"/>
          <p:cNvSpPr>
            <a:spLocks noGrp="1"/>
          </p:cNvSpPr>
          <p:nvPr>
            <p:ph type="title"/>
          </p:nvPr>
        </p:nvSpPr>
        <p:spPr/>
        <p:txBody>
          <a:bodyPr/>
          <a:lstStyle/>
          <a:p>
            <a:pPr eaLnBrk="1" hangingPunct="1"/>
            <a:r>
              <a:rPr lang="en-US" altLang="zh-TW" b="1" smtClean="0"/>
              <a:t>The immersed self</a:t>
            </a:r>
            <a:endParaRPr lang="zh-TW" altLang="en-US" b="1" smtClean="0"/>
          </a:p>
        </p:txBody>
      </p:sp>
      <p:sp>
        <p:nvSpPr>
          <p:cNvPr id="3" name="內容版面配置區 2"/>
          <p:cNvSpPr>
            <a:spLocks noGrp="1"/>
          </p:cNvSpPr>
          <p:nvPr>
            <p:ph idx="1"/>
          </p:nvPr>
        </p:nvSpPr>
        <p:spPr>
          <a:xfrm>
            <a:off x="457200" y="1600200"/>
            <a:ext cx="8229600" cy="5257800"/>
          </a:xfrm>
        </p:spPr>
        <p:txBody>
          <a:bodyPr rtlCol="0">
            <a:normAutofit fontScale="92500"/>
          </a:bodyPr>
          <a:lstStyle/>
          <a:p>
            <a:pPr eaLnBrk="1" fontAlgn="auto" hangingPunct="1">
              <a:spcAft>
                <a:spcPts val="0"/>
              </a:spcAft>
              <a:buFont typeface="Arial" panose="020B0604020202020204" pitchFamily="34" charset="0"/>
              <a:buChar char="•"/>
              <a:defRPr/>
            </a:pPr>
            <a:r>
              <a:rPr lang="en-US" altLang="zh-TW" dirty="0" err="1" smtClean="0"/>
              <a:t>Ganeri’s</a:t>
            </a:r>
            <a:r>
              <a:rPr lang="en-US" altLang="zh-TW" dirty="0" smtClean="0"/>
              <a:t> idea </a:t>
            </a:r>
            <a:r>
              <a:rPr lang="en-US" altLang="zh-TW" dirty="0"/>
              <a:t>of the immersed </a:t>
            </a:r>
            <a:r>
              <a:rPr lang="en-US" altLang="zh-TW" dirty="0" smtClean="0"/>
              <a:t>self is borrowed from </a:t>
            </a:r>
            <a:r>
              <a:rPr lang="en-US" altLang="zh-TW" dirty="0"/>
              <a:t>the famous eight consciousness theory of the Yogācāra </a:t>
            </a:r>
            <a:r>
              <a:rPr lang="en-US" altLang="zh-TW" dirty="0" smtClean="0"/>
              <a:t>School:</a:t>
            </a:r>
          </a:p>
          <a:p>
            <a:pPr eaLnBrk="1" fontAlgn="auto" hangingPunct="1">
              <a:spcAft>
                <a:spcPts val="0"/>
              </a:spcAft>
              <a:buFont typeface="Arial" panose="020B0604020202020204" pitchFamily="34" charset="0"/>
              <a:buChar char="•"/>
              <a:defRPr/>
            </a:pPr>
            <a:r>
              <a:rPr lang="en-US" altLang="zh-TW" dirty="0" smtClean="0"/>
              <a:t>The first five consciousness are from five sense organs (eyes, nose, etc.);</a:t>
            </a:r>
          </a:p>
          <a:p>
            <a:pPr eaLnBrk="1" fontAlgn="auto" hangingPunct="1">
              <a:spcAft>
                <a:spcPts val="0"/>
              </a:spcAft>
              <a:buFont typeface="Arial" panose="020B0604020202020204" pitchFamily="34" charset="0"/>
              <a:buChar char="•"/>
              <a:defRPr/>
            </a:pPr>
            <a:r>
              <a:rPr lang="en-US" altLang="zh-TW" dirty="0" smtClean="0"/>
              <a:t>The sixth is the consciousness of self-awareness (in the sense that it takes self as its object);</a:t>
            </a:r>
          </a:p>
          <a:p>
            <a:pPr eaLnBrk="1" fontAlgn="auto" hangingPunct="1">
              <a:spcAft>
                <a:spcPts val="0"/>
              </a:spcAft>
              <a:buFont typeface="Arial" panose="020B0604020202020204" pitchFamily="34" charset="0"/>
              <a:buChar char="•"/>
              <a:defRPr/>
            </a:pPr>
            <a:r>
              <a:rPr lang="en-US" altLang="zh-TW" dirty="0" smtClean="0"/>
              <a:t>The seventh is the </a:t>
            </a:r>
            <a:r>
              <a:rPr lang="en-US" altLang="zh-TW" dirty="0"/>
              <a:t>afflicted-consciousness </a:t>
            </a:r>
            <a:r>
              <a:rPr lang="en-US" altLang="zh-TW" dirty="0" smtClean="0"/>
              <a:t>;</a:t>
            </a:r>
          </a:p>
          <a:p>
            <a:pPr eaLnBrk="1" fontAlgn="auto" hangingPunct="1">
              <a:spcAft>
                <a:spcPts val="0"/>
              </a:spcAft>
              <a:buFont typeface="Arial" panose="020B0604020202020204" pitchFamily="34" charset="0"/>
              <a:buChar char="•"/>
              <a:defRPr/>
            </a:pPr>
            <a:r>
              <a:rPr lang="en-US" altLang="zh-TW" dirty="0" smtClean="0"/>
              <a:t>The eighth is the </a:t>
            </a:r>
            <a:r>
              <a:rPr lang="en-US" altLang="zh-TW" dirty="0"/>
              <a:t>repository</a:t>
            </a:r>
            <a:r>
              <a:rPr lang="zh-TW" altLang="zh-TW" dirty="0"/>
              <a:t>‐</a:t>
            </a:r>
            <a:r>
              <a:rPr lang="en-US" altLang="zh-TW" dirty="0" smtClean="0"/>
              <a:t>consciousness, which is the storage room for one’s metal files.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標題 1"/>
          <p:cNvSpPr>
            <a:spLocks noGrp="1"/>
          </p:cNvSpPr>
          <p:nvPr>
            <p:ph type="title"/>
          </p:nvPr>
        </p:nvSpPr>
        <p:spPr/>
        <p:txBody>
          <a:bodyPr/>
          <a:lstStyle/>
          <a:p>
            <a:pPr eaLnBrk="1" hangingPunct="1"/>
            <a:r>
              <a:rPr lang="en-US" altLang="zh-TW" b="1" smtClean="0"/>
              <a:t>Afflicted-consciousness</a:t>
            </a:r>
            <a:endParaRPr lang="zh-TW" altLang="en-US" b="1" smtClean="0"/>
          </a:p>
        </p:txBody>
      </p:sp>
      <p:sp>
        <p:nvSpPr>
          <p:cNvPr id="3" name="內容版面配置區 2"/>
          <p:cNvSpPr>
            <a:spLocks noGrp="1"/>
          </p:cNvSpPr>
          <p:nvPr>
            <p:ph idx="1"/>
          </p:nvPr>
        </p:nvSpPr>
        <p:spPr/>
        <p:txBody>
          <a:bodyPr rtlCol="0">
            <a:normAutofit fontScale="92500" lnSpcReduction="10000"/>
          </a:bodyPr>
          <a:lstStyle/>
          <a:p>
            <a:pPr eaLnBrk="1" fontAlgn="auto" hangingPunct="1">
              <a:spcAft>
                <a:spcPts val="0"/>
              </a:spcAft>
              <a:buFont typeface="Arial" panose="020B0604020202020204" pitchFamily="34" charset="0"/>
              <a:buChar char="•"/>
              <a:defRPr/>
            </a:pPr>
            <a:r>
              <a:rPr lang="en-US" altLang="zh-TW" dirty="0"/>
              <a:t>The seventh consciousness, afflicted-consciousness (</a:t>
            </a:r>
            <a:r>
              <a:rPr lang="en-US" altLang="zh-TW" i="1" dirty="0" err="1"/>
              <a:t>kliṣṭa-manas</a:t>
            </a:r>
            <a:r>
              <a:rPr lang="en-US" altLang="zh-TW" dirty="0"/>
              <a:t>), according to Ganeri, is the key feature of the immersed self. Without it, the first six </a:t>
            </a:r>
            <a:r>
              <a:rPr lang="en-US" altLang="zh-TW" dirty="0" smtClean="0"/>
              <a:t>consciousness </a:t>
            </a:r>
            <a:r>
              <a:rPr lang="en-US" altLang="zh-TW" dirty="0"/>
              <a:t>will not be able to recognize its content as mine. </a:t>
            </a:r>
          </a:p>
          <a:p>
            <a:pPr eaLnBrk="1" fontAlgn="auto" hangingPunct="1">
              <a:spcAft>
                <a:spcPts val="0"/>
              </a:spcAft>
              <a:buFont typeface="Arial" panose="020B0604020202020204" pitchFamily="34" charset="0"/>
              <a:buChar char="•"/>
              <a:defRPr/>
            </a:pPr>
            <a:r>
              <a:rPr lang="en-US" altLang="zh-TW" dirty="0"/>
              <a:t>The items of the seventh consciousness, or the “</a:t>
            </a:r>
            <a:r>
              <a:rPr lang="en-US" altLang="zh-TW" dirty="0" err="1"/>
              <a:t>mineness</a:t>
            </a:r>
            <a:r>
              <a:rPr lang="zh-TW" altLang="zh-TW" dirty="0"/>
              <a:t>‐</a:t>
            </a:r>
            <a:r>
              <a:rPr lang="en-US" altLang="zh-TW" dirty="0"/>
              <a:t>markers” as Ganeri puts it, </a:t>
            </a:r>
            <a:r>
              <a:rPr lang="en-US" altLang="zh-TW" dirty="0" smtClean="0"/>
              <a:t>are “what </a:t>
            </a:r>
            <a:r>
              <a:rPr lang="en-US" altLang="zh-TW" dirty="0"/>
              <a:t>makes it possible for me to have a first</a:t>
            </a:r>
            <a:r>
              <a:rPr lang="zh-TW" altLang="zh-TW" dirty="0"/>
              <a:t>‐</a:t>
            </a:r>
            <a:r>
              <a:rPr lang="en-US" altLang="zh-TW" dirty="0"/>
              <a:t>person, rather than merely a third</a:t>
            </a:r>
            <a:r>
              <a:rPr lang="zh-TW" altLang="zh-TW" dirty="0"/>
              <a:t>‐</a:t>
            </a:r>
            <a:r>
              <a:rPr lang="en-US" altLang="zh-TW" dirty="0"/>
              <a:t>person, view on my mental life</a:t>
            </a:r>
            <a:r>
              <a:rPr lang="en-US" altLang="zh-TW" dirty="0" smtClean="0"/>
              <a:t>.”</a:t>
            </a:r>
            <a:endParaRPr lang="zh-TW"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標題 1"/>
          <p:cNvSpPr>
            <a:spLocks noGrp="1"/>
          </p:cNvSpPr>
          <p:nvPr>
            <p:ph type="title"/>
          </p:nvPr>
        </p:nvSpPr>
        <p:spPr/>
        <p:txBody>
          <a:bodyPr/>
          <a:lstStyle/>
          <a:p>
            <a:pPr eaLnBrk="1" hangingPunct="1"/>
            <a:r>
              <a:rPr lang="en-US" altLang="zh-TW" b="1" smtClean="0"/>
              <a:t>Afflicted-consciousness</a:t>
            </a:r>
            <a:endParaRPr lang="zh-TW" altLang="en-US" b="1" smtClean="0"/>
          </a:p>
        </p:txBody>
      </p:sp>
      <p:sp>
        <p:nvSpPr>
          <p:cNvPr id="3" name="內容版面配置區 2"/>
          <p:cNvSpPr>
            <a:spLocks noGrp="1"/>
          </p:cNvSpPr>
          <p:nvPr>
            <p:ph idx="1"/>
          </p:nvPr>
        </p:nvSpPr>
        <p:spPr>
          <a:xfrm>
            <a:off x="457200" y="1600200"/>
            <a:ext cx="8229600" cy="5257800"/>
          </a:xfrm>
        </p:spPr>
        <p:txBody>
          <a:bodyPr rtlCol="0">
            <a:normAutofit fontScale="85000" lnSpcReduction="10000"/>
          </a:bodyPr>
          <a:lstStyle/>
          <a:p>
            <a:pPr eaLnBrk="1" fontAlgn="auto" hangingPunct="1">
              <a:spcAft>
                <a:spcPts val="0"/>
              </a:spcAft>
              <a:buFont typeface="Arial" panose="020B0604020202020204" pitchFamily="34" charset="0"/>
              <a:buChar char="•"/>
              <a:defRPr/>
            </a:pPr>
            <a:r>
              <a:rPr lang="en-US" altLang="zh-TW" dirty="0"/>
              <a:t>Since the afflicted-consciousness </a:t>
            </a:r>
            <a:r>
              <a:rPr lang="en-US" altLang="zh-TW" dirty="0" smtClean="0"/>
              <a:t>is the base of the </a:t>
            </a:r>
            <a:r>
              <a:rPr lang="en-US" altLang="zh-TW" dirty="0"/>
              <a:t>first six </a:t>
            </a:r>
            <a:r>
              <a:rPr lang="en-US" altLang="zh-TW" dirty="0" smtClean="0"/>
              <a:t>consciousness, </a:t>
            </a:r>
            <a:r>
              <a:rPr lang="en-US" altLang="zh-TW" dirty="0"/>
              <a:t>which we are more aware of than the other two consciousness, Ganeri called it primitive and pre</a:t>
            </a:r>
            <a:r>
              <a:rPr lang="zh-TW" altLang="zh-TW" dirty="0"/>
              <a:t>‐</a:t>
            </a:r>
            <a:r>
              <a:rPr lang="en-US" altLang="zh-TW" dirty="0"/>
              <a:t>attentive mode of self</a:t>
            </a:r>
            <a:r>
              <a:rPr lang="zh-TW" altLang="zh-TW" dirty="0"/>
              <a:t>‐</a:t>
            </a:r>
            <a:r>
              <a:rPr lang="en-US" altLang="zh-TW" dirty="0"/>
              <a:t>awareness, which is different from explicit self</a:t>
            </a:r>
            <a:r>
              <a:rPr lang="zh-TW" altLang="zh-TW" dirty="0"/>
              <a:t>‐</a:t>
            </a:r>
            <a:r>
              <a:rPr lang="en-US" altLang="zh-TW" dirty="0"/>
              <a:t>ascription. </a:t>
            </a:r>
            <a:endParaRPr lang="en-US" altLang="zh-TW" dirty="0" smtClean="0"/>
          </a:p>
          <a:p>
            <a:pPr eaLnBrk="1" fontAlgn="auto" hangingPunct="1">
              <a:spcAft>
                <a:spcPts val="0"/>
              </a:spcAft>
              <a:buFont typeface="Arial" panose="020B0604020202020204" pitchFamily="34" charset="0"/>
              <a:buChar char="•"/>
              <a:defRPr/>
            </a:pPr>
            <a:r>
              <a:rPr lang="en-US" altLang="zh-TW" dirty="0" smtClean="0"/>
              <a:t>The </a:t>
            </a:r>
            <a:r>
              <a:rPr lang="en-US" altLang="zh-TW" dirty="0"/>
              <a:t>explicit self</a:t>
            </a:r>
            <a:r>
              <a:rPr lang="zh-TW" altLang="zh-TW" dirty="0"/>
              <a:t>‐</a:t>
            </a:r>
            <a:r>
              <a:rPr lang="en-US" altLang="zh-TW" dirty="0"/>
              <a:t>ascription is the product of the sixth consciousness, mental consciousness (</a:t>
            </a:r>
            <a:r>
              <a:rPr lang="en-US" altLang="zh-TW" i="1" dirty="0" err="1"/>
              <a:t>mano-vijñāna</a:t>
            </a:r>
            <a:r>
              <a:rPr lang="en-US" altLang="zh-TW" dirty="0"/>
              <a:t>), which is thought and expressed through our ordinary language.</a:t>
            </a:r>
            <a:r>
              <a:rPr lang="zh-TW" altLang="zh-TW" dirty="0"/>
              <a:t> </a:t>
            </a:r>
            <a:endParaRPr lang="en-US" altLang="zh-TW" dirty="0" smtClean="0"/>
          </a:p>
          <a:p>
            <a:pPr eaLnBrk="1" fontAlgn="auto" hangingPunct="1">
              <a:spcAft>
                <a:spcPts val="0"/>
              </a:spcAft>
              <a:buFont typeface="Arial" panose="020B0604020202020204" pitchFamily="34" charset="0"/>
              <a:buChar char="•"/>
              <a:defRPr/>
            </a:pPr>
            <a:r>
              <a:rPr lang="en-US" altLang="zh-TW" dirty="0"/>
              <a:t>In </a:t>
            </a:r>
            <a:r>
              <a:rPr lang="en-US" altLang="zh-TW" dirty="0" err="1"/>
              <a:t>Ganeri’s</a:t>
            </a:r>
            <a:r>
              <a:rPr lang="en-US" altLang="zh-TW" dirty="0"/>
              <a:t> understanding, Vasubandhu claims that there is an error involved in the “transformation of basic self</a:t>
            </a:r>
            <a:r>
              <a:rPr lang="zh-TW" altLang="zh-TW" dirty="0"/>
              <a:t>‐</a:t>
            </a:r>
            <a:r>
              <a:rPr lang="en-US" altLang="zh-TW" dirty="0"/>
              <a:t>awareness into explicit self</a:t>
            </a:r>
            <a:r>
              <a:rPr lang="zh-TW" altLang="zh-TW" dirty="0"/>
              <a:t>‐</a:t>
            </a:r>
            <a:r>
              <a:rPr lang="en-US" altLang="zh-TW" dirty="0"/>
              <a:t>ascription</a:t>
            </a:r>
            <a:r>
              <a:rPr lang="en-US" altLang="zh-TW" dirty="0" smtClean="0"/>
              <a:t>”</a:t>
            </a:r>
            <a:endParaRPr lang="zh-TW"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標題 1"/>
          <p:cNvSpPr>
            <a:spLocks noGrp="1"/>
          </p:cNvSpPr>
          <p:nvPr>
            <p:ph type="title"/>
          </p:nvPr>
        </p:nvSpPr>
        <p:spPr/>
        <p:txBody>
          <a:bodyPr/>
          <a:lstStyle/>
          <a:p>
            <a:pPr eaLnBrk="1" hangingPunct="1"/>
            <a:r>
              <a:rPr lang="en-US" altLang="zh-TW" b="1" smtClean="0"/>
              <a:t>The error-theory</a:t>
            </a:r>
            <a:endParaRPr lang="zh-TW" altLang="en-US" b="1" i="1" u="sng" smtClean="0">
              <a:solidFill>
                <a:srgbClr val="FF0000"/>
              </a:solidFill>
            </a:endParaRPr>
          </a:p>
        </p:txBody>
      </p:sp>
      <p:sp>
        <p:nvSpPr>
          <p:cNvPr id="21506" name="內容版面配置區 2"/>
          <p:cNvSpPr>
            <a:spLocks noGrp="1"/>
          </p:cNvSpPr>
          <p:nvPr>
            <p:ph idx="1"/>
          </p:nvPr>
        </p:nvSpPr>
        <p:spPr>
          <a:xfrm>
            <a:off x="457200" y="1600200"/>
            <a:ext cx="8229600" cy="5257800"/>
          </a:xfrm>
        </p:spPr>
        <p:txBody>
          <a:bodyPr/>
          <a:lstStyle/>
          <a:p>
            <a:pPr eaLnBrk="1" hangingPunct="1">
              <a:lnSpc>
                <a:spcPct val="80000"/>
              </a:lnSpc>
            </a:pPr>
            <a:r>
              <a:rPr lang="en-US" altLang="zh-TW" sz="3000" dirty="0" smtClean="0"/>
              <a:t>For Ganeri, this error-theory can be established only when it “rests on a prior commitment to the non</a:t>
            </a:r>
            <a:r>
              <a:rPr lang="zh-TW" altLang="zh-TW" sz="3000" dirty="0" smtClean="0"/>
              <a:t>‐</a:t>
            </a:r>
            <a:r>
              <a:rPr lang="en-US" altLang="zh-TW" sz="3000" dirty="0" smtClean="0"/>
              <a:t>existence of a subject of experience.” </a:t>
            </a:r>
          </a:p>
          <a:p>
            <a:pPr eaLnBrk="1" hangingPunct="1">
              <a:lnSpc>
                <a:spcPct val="80000"/>
              </a:lnSpc>
            </a:pPr>
            <a:r>
              <a:rPr lang="en-US" altLang="zh-TW" sz="3000" dirty="0" smtClean="0"/>
              <a:t>That is, Vasubandhu assumes that the word “I” is a referential use of an expression, and since it doesn’t refer to an actual experiencing subject, the transformation is erroneous.</a:t>
            </a:r>
          </a:p>
          <a:p>
            <a:pPr eaLnBrk="1" hangingPunct="1">
              <a:lnSpc>
                <a:spcPct val="80000"/>
              </a:lnSpc>
            </a:pPr>
            <a:endParaRPr lang="zh-TW" altLang="en-US" sz="30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150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標題 1"/>
          <p:cNvSpPr>
            <a:spLocks noGrp="1"/>
          </p:cNvSpPr>
          <p:nvPr>
            <p:ph type="title"/>
          </p:nvPr>
        </p:nvSpPr>
        <p:spPr/>
        <p:txBody>
          <a:bodyPr/>
          <a:lstStyle/>
          <a:p>
            <a:pPr eaLnBrk="1" hangingPunct="1"/>
            <a:r>
              <a:rPr lang="en-US" altLang="zh-TW" b="1" smtClean="0"/>
              <a:t>The error-theory</a:t>
            </a:r>
            <a:endParaRPr lang="zh-TW" altLang="en-US" b="1" smtClean="0"/>
          </a:p>
        </p:txBody>
      </p:sp>
      <p:sp>
        <p:nvSpPr>
          <p:cNvPr id="22530" name="內容版面配置區 2"/>
          <p:cNvSpPr>
            <a:spLocks noGrp="1"/>
          </p:cNvSpPr>
          <p:nvPr>
            <p:ph idx="1"/>
          </p:nvPr>
        </p:nvSpPr>
        <p:spPr>
          <a:xfrm>
            <a:off x="395288" y="1341438"/>
            <a:ext cx="8229600" cy="4525962"/>
          </a:xfrm>
        </p:spPr>
        <p:txBody>
          <a:bodyPr/>
          <a:lstStyle/>
          <a:p>
            <a:pPr eaLnBrk="1" hangingPunct="1"/>
            <a:r>
              <a:rPr lang="en-US" altLang="zh-TW" sz="2800" dirty="0" smtClean="0"/>
              <a:t>Therefore, Ganeri claims that </a:t>
            </a:r>
            <a:r>
              <a:rPr lang="en-US" altLang="zh-TW" sz="2800" dirty="0" err="1" smtClean="0"/>
              <a:t>Yogācāra’s</a:t>
            </a:r>
            <a:r>
              <a:rPr lang="en-US" altLang="zh-TW" sz="2800" dirty="0" smtClean="0"/>
              <a:t> theory of consciousness and the error-theory are two separate theories which need different argument to support, and thus one need not to accept both at the same time:</a:t>
            </a:r>
          </a:p>
          <a:p>
            <a:pPr eaLnBrk="1" hangingPunct="1"/>
            <a:r>
              <a:rPr lang="en-US" altLang="zh-TW" sz="2800" dirty="0" smtClean="0"/>
              <a:t>“in every case, Buddhist thinkers do two things at once: they provide a constructive analysis of the immersed self, and they associate with it an error</a:t>
            </a:r>
            <a:r>
              <a:rPr lang="zh-TW" altLang="zh-TW" sz="2800" dirty="0" smtClean="0"/>
              <a:t>‐</a:t>
            </a:r>
            <a:r>
              <a:rPr lang="en-US" altLang="zh-TW" sz="2800" dirty="0" smtClean="0"/>
              <a:t>theory. </a:t>
            </a:r>
          </a:p>
          <a:p>
            <a:pPr eaLnBrk="1" hangingPunct="1"/>
            <a:r>
              <a:rPr lang="en-US" altLang="zh-TW" sz="2800" dirty="0" smtClean="0"/>
              <a:t>It is important to retain a clear grasp of the distinction between these two dimensions in the Buddhist project.” (Ganeri 2012:147)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530">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253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標題 1"/>
          <p:cNvSpPr>
            <a:spLocks noGrp="1"/>
          </p:cNvSpPr>
          <p:nvPr>
            <p:ph type="title"/>
          </p:nvPr>
        </p:nvSpPr>
        <p:spPr/>
        <p:txBody>
          <a:bodyPr/>
          <a:lstStyle/>
          <a:p>
            <a:pPr eaLnBrk="1" hangingPunct="1"/>
            <a:r>
              <a:rPr lang="en-US" altLang="zh-TW" b="1" dirty="0" smtClean="0"/>
              <a:t>The truth of the self?</a:t>
            </a:r>
            <a:endParaRPr lang="zh-TW" altLang="en-US" b="1" dirty="0" smtClean="0"/>
          </a:p>
        </p:txBody>
      </p:sp>
      <p:sp>
        <p:nvSpPr>
          <p:cNvPr id="23554" name="內容版面配置區 2"/>
          <p:cNvSpPr>
            <a:spLocks noGrp="1"/>
          </p:cNvSpPr>
          <p:nvPr>
            <p:ph idx="1"/>
          </p:nvPr>
        </p:nvSpPr>
        <p:spPr>
          <a:xfrm>
            <a:off x="457200" y="1600200"/>
            <a:ext cx="8229600" cy="5257800"/>
          </a:xfrm>
        </p:spPr>
        <p:txBody>
          <a:bodyPr/>
          <a:lstStyle/>
          <a:p>
            <a:pPr eaLnBrk="1" hangingPunct="1">
              <a:lnSpc>
                <a:spcPct val="90000"/>
              </a:lnSpc>
            </a:pPr>
            <a:r>
              <a:rPr lang="en-US" altLang="zh-TW" dirty="0" smtClean="0"/>
              <a:t>However, what Buddhist thinkers do </a:t>
            </a:r>
            <a:r>
              <a:rPr lang="en-US" altLang="zh-TW" dirty="0"/>
              <a:t>at once are </a:t>
            </a:r>
            <a:r>
              <a:rPr lang="en-US" altLang="zh-TW" dirty="0" smtClean="0"/>
              <a:t>not just two things, but three; the description of Buddha’s mental activities is neglected by Ganeri.</a:t>
            </a:r>
            <a:endParaRPr lang="zh-TW" altLang="en-US" dirty="0" smtClean="0"/>
          </a:p>
          <a:p>
            <a:pPr eaLnBrk="1" hangingPunct="1">
              <a:lnSpc>
                <a:spcPct val="90000"/>
              </a:lnSpc>
            </a:pPr>
            <a:r>
              <a:rPr lang="en-US" altLang="zh-TW" dirty="0" smtClean="0"/>
              <a:t>That is to say, Buddhists did not tell people that they are wrong without indicating the truth of the self.</a:t>
            </a:r>
          </a:p>
          <a:p>
            <a:pPr eaLnBrk="1" hangingPunct="1">
              <a:lnSpc>
                <a:spcPct val="90000"/>
              </a:lnSpc>
              <a:buFont typeface="Arial" charset="0"/>
              <a:buNone/>
            </a:pPr>
            <a:endParaRPr lang="zh-TW" alt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55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p:cNvSpPr>
          <p:nvPr>
            <p:ph type="title"/>
          </p:nvPr>
        </p:nvSpPr>
        <p:spPr/>
        <p:txBody>
          <a:bodyPr/>
          <a:lstStyle/>
          <a:p>
            <a:pPr eaLnBrk="1" hangingPunct="1"/>
            <a:r>
              <a:rPr lang="en-US" altLang="zh-TW" b="1" dirty="0" smtClean="0"/>
              <a:t>For example…</a:t>
            </a:r>
          </a:p>
        </p:txBody>
      </p:sp>
      <p:sp>
        <p:nvSpPr>
          <p:cNvPr id="24578" name="Rectangle 3"/>
          <p:cNvSpPr>
            <a:spLocks noGrp="1"/>
          </p:cNvSpPr>
          <p:nvPr>
            <p:ph type="body" idx="1"/>
          </p:nvPr>
        </p:nvSpPr>
        <p:spPr/>
        <p:txBody>
          <a:bodyPr/>
          <a:lstStyle/>
          <a:p>
            <a:pPr eaLnBrk="1" hangingPunct="1">
              <a:lnSpc>
                <a:spcPct val="90000"/>
              </a:lnSpc>
            </a:pPr>
            <a:r>
              <a:rPr lang="en-US" altLang="zh-TW" dirty="0" smtClean="0"/>
              <a:t>It would sound really strange when one says that Hume’s analysis of self is independent of the error-theory of self.</a:t>
            </a:r>
          </a:p>
          <a:p>
            <a:pPr eaLnBrk="1" hangingPunct="1">
              <a:lnSpc>
                <a:spcPct val="90000"/>
              </a:lnSpc>
            </a:pPr>
            <a:r>
              <a:rPr lang="en-US" altLang="zh-TW" dirty="0" smtClean="0"/>
              <a:t>Thus, we cannot accept that the self is nothing but a bundle of perception without also admit that the idea of self in ordinary usage is wrong.</a:t>
            </a:r>
          </a:p>
          <a:p>
            <a:pPr eaLnBrk="1" hangingPunct="1"/>
            <a:endParaRPr lang="zh-TW" alt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578">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457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標題 1"/>
          <p:cNvSpPr>
            <a:spLocks noGrp="1"/>
          </p:cNvSpPr>
          <p:nvPr>
            <p:ph type="title"/>
          </p:nvPr>
        </p:nvSpPr>
        <p:spPr/>
        <p:txBody>
          <a:bodyPr/>
          <a:lstStyle/>
          <a:p>
            <a:pPr eaLnBrk="1" hangingPunct="1"/>
            <a:r>
              <a:rPr lang="en-US" altLang="zh-TW" b="1" smtClean="0"/>
              <a:t>The theory and the truth</a:t>
            </a:r>
            <a:endParaRPr lang="zh-TW" altLang="en-US" b="1" smtClean="0"/>
          </a:p>
        </p:txBody>
      </p:sp>
      <p:sp>
        <p:nvSpPr>
          <p:cNvPr id="25602" name="內容版面配置區 2"/>
          <p:cNvSpPr>
            <a:spLocks noGrp="1"/>
          </p:cNvSpPr>
          <p:nvPr>
            <p:ph idx="1"/>
          </p:nvPr>
        </p:nvSpPr>
        <p:spPr/>
        <p:txBody>
          <a:bodyPr/>
          <a:lstStyle/>
          <a:p>
            <a:pPr eaLnBrk="1" hangingPunct="1">
              <a:lnSpc>
                <a:spcPct val="90000"/>
              </a:lnSpc>
            </a:pPr>
            <a:r>
              <a:rPr lang="en-US" altLang="zh-TW" dirty="0" smtClean="0"/>
              <a:t>In other words, the truth of the self is justified by the analysis/theory of self .</a:t>
            </a:r>
          </a:p>
          <a:p>
            <a:pPr eaLnBrk="1" hangingPunct="1">
              <a:lnSpc>
                <a:spcPct val="90000"/>
              </a:lnSpc>
            </a:pPr>
            <a:r>
              <a:rPr lang="en-US" altLang="zh-TW" dirty="0" smtClean="0"/>
              <a:t>Thus, if Ganeri and Vasubandhu both claimed the same theory of consciousness, then their conclusion about the truth of the self should be the same. If the latter is not the case, then the former is also not.</a:t>
            </a:r>
          </a:p>
          <a:p>
            <a:pPr eaLnBrk="1" hangingPunct="1">
              <a:lnSpc>
                <a:spcPct val="90000"/>
              </a:lnSpc>
              <a:buFont typeface="Arial" charset="0"/>
              <a:buNone/>
            </a:pPr>
            <a:endParaRPr lang="en-US" altLang="zh-TW" dirty="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標題 1"/>
          <p:cNvSpPr>
            <a:spLocks noGrp="1"/>
          </p:cNvSpPr>
          <p:nvPr>
            <p:ph type="title" idx="4294967295"/>
          </p:nvPr>
        </p:nvSpPr>
        <p:spPr/>
        <p:txBody>
          <a:bodyPr/>
          <a:lstStyle/>
          <a:p>
            <a:pPr eaLnBrk="1" hangingPunct="1"/>
            <a:r>
              <a:rPr lang="en-US" altLang="zh-TW" sz="4300" b="1" dirty="0" smtClean="0"/>
              <a:t>First twist</a:t>
            </a:r>
            <a:endParaRPr lang="zh-TW" altLang="en-US" sz="4300" b="1" dirty="0" smtClean="0"/>
          </a:p>
        </p:txBody>
      </p:sp>
      <p:sp>
        <p:nvSpPr>
          <p:cNvPr id="26626" name="內容版面配置區 2"/>
          <p:cNvSpPr>
            <a:spLocks noGrp="1"/>
          </p:cNvSpPr>
          <p:nvPr>
            <p:ph idx="4294967295"/>
          </p:nvPr>
        </p:nvSpPr>
        <p:spPr/>
        <p:txBody>
          <a:bodyPr/>
          <a:lstStyle/>
          <a:p>
            <a:pPr eaLnBrk="1" hangingPunct="1">
              <a:lnSpc>
                <a:spcPct val="80000"/>
              </a:lnSpc>
            </a:pPr>
            <a:r>
              <a:rPr lang="en-US" altLang="zh-TW" sz="3000" dirty="0" smtClean="0"/>
              <a:t>The first twist Ganeri made can be found in his difficulty to comprehend the error-theory.</a:t>
            </a:r>
          </a:p>
          <a:p>
            <a:pPr eaLnBrk="1" hangingPunct="1">
              <a:lnSpc>
                <a:spcPct val="80000"/>
              </a:lnSpc>
            </a:pPr>
            <a:r>
              <a:rPr lang="en-US" altLang="zh-TW" sz="3000" dirty="0" smtClean="0"/>
              <a:t>For Ganeri, the afflicted-consciousness is itself correct. Thus his question is that how then, can a correct primitive self-awareness become false after transformation? </a:t>
            </a:r>
          </a:p>
          <a:p>
            <a:pPr eaLnBrk="1" hangingPunct="1">
              <a:lnSpc>
                <a:spcPct val="80000"/>
              </a:lnSpc>
            </a:pPr>
            <a:r>
              <a:rPr lang="en-US" altLang="zh-TW" sz="3000" dirty="0" smtClean="0"/>
              <a:t>For Vasubandhu, however, the idea of the self caused by the afflicted-consciousness is itself already not telling the truth. Thus the transformation of a false self-awareness is also false. </a:t>
            </a:r>
            <a:endParaRPr lang="zh-TW" altLang="en-US" sz="30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662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662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662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標題 1"/>
          <p:cNvSpPr>
            <a:spLocks noGrp="1"/>
          </p:cNvSpPr>
          <p:nvPr>
            <p:ph type="title" idx="4294967295"/>
          </p:nvPr>
        </p:nvSpPr>
        <p:spPr/>
        <p:txBody>
          <a:bodyPr/>
          <a:lstStyle/>
          <a:p>
            <a:pPr eaLnBrk="1" hangingPunct="1"/>
            <a:r>
              <a:rPr lang="en-US" altLang="zh-TW" b="1" smtClean="0"/>
              <a:t>What is the self?</a:t>
            </a:r>
          </a:p>
        </p:txBody>
      </p:sp>
      <p:sp>
        <p:nvSpPr>
          <p:cNvPr id="27650" name="內容版面配置區 2"/>
          <p:cNvSpPr>
            <a:spLocks noGrp="1"/>
          </p:cNvSpPr>
          <p:nvPr>
            <p:ph idx="4294967295"/>
          </p:nvPr>
        </p:nvSpPr>
        <p:spPr>
          <a:xfrm>
            <a:off x="457200" y="1600200"/>
            <a:ext cx="8229600" cy="5257800"/>
          </a:xfrm>
        </p:spPr>
        <p:txBody>
          <a:bodyPr/>
          <a:lstStyle/>
          <a:p>
            <a:pPr eaLnBrk="1" hangingPunct="1"/>
            <a:r>
              <a:rPr lang="en-US" altLang="zh-TW" dirty="0" smtClean="0"/>
              <a:t>Nevertheless, one can still ask: why the afflicted-consciousness is false?</a:t>
            </a:r>
          </a:p>
          <a:p>
            <a:pPr eaLnBrk="1" hangingPunct="1"/>
            <a:r>
              <a:rPr lang="en-US" altLang="zh-TW" dirty="0" smtClean="0"/>
              <a:t>The answer has to do with the following question: what does the self in the primitive “self”-awareness refer to?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7650">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標題 1"/>
          <p:cNvSpPr>
            <a:spLocks noGrp="1"/>
          </p:cNvSpPr>
          <p:nvPr>
            <p:ph type="title" idx="4294967295"/>
          </p:nvPr>
        </p:nvSpPr>
        <p:spPr/>
        <p:txBody>
          <a:bodyPr/>
          <a:lstStyle/>
          <a:p>
            <a:pPr eaLnBrk="1" hangingPunct="1"/>
            <a:r>
              <a:rPr lang="en-US" altLang="zh-TW" sz="4300" b="1" dirty="0" err="1" smtClean="0"/>
              <a:t>Ganeri’s</a:t>
            </a:r>
            <a:r>
              <a:rPr lang="en-US" altLang="zh-TW" sz="4300" b="1" dirty="0" smtClean="0"/>
              <a:t> explanation</a:t>
            </a:r>
            <a:endParaRPr lang="zh-TW" altLang="en-US" sz="4300" b="1" dirty="0" smtClean="0"/>
          </a:p>
        </p:txBody>
      </p:sp>
      <p:sp>
        <p:nvSpPr>
          <p:cNvPr id="28674" name="內容版面配置區 2"/>
          <p:cNvSpPr>
            <a:spLocks noGrp="1"/>
          </p:cNvSpPr>
          <p:nvPr>
            <p:ph idx="4294967295"/>
          </p:nvPr>
        </p:nvSpPr>
        <p:spPr>
          <a:xfrm>
            <a:off x="457200" y="1340768"/>
            <a:ext cx="8229600" cy="5257800"/>
          </a:xfrm>
        </p:spPr>
        <p:txBody>
          <a:bodyPr/>
          <a:lstStyle/>
          <a:p>
            <a:pPr eaLnBrk="1" hangingPunct="1">
              <a:lnSpc>
                <a:spcPct val="80000"/>
              </a:lnSpc>
            </a:pPr>
            <a:r>
              <a:rPr lang="en-US" altLang="zh-TW" sz="3000" dirty="0" smtClean="0"/>
              <a:t>In </a:t>
            </a:r>
            <a:r>
              <a:rPr lang="en-US" altLang="zh-TW" sz="3000" dirty="0" err="1" smtClean="0"/>
              <a:t>Ganeri’s</a:t>
            </a:r>
            <a:r>
              <a:rPr lang="en-US" altLang="zh-TW" sz="3000" dirty="0" smtClean="0"/>
              <a:t> explanation, the self refers to the </a:t>
            </a:r>
            <a:r>
              <a:rPr lang="en-US" altLang="zh-TW" sz="3000" dirty="0" err="1" smtClean="0"/>
              <a:t>phenomenologically</a:t>
            </a:r>
            <a:r>
              <a:rPr lang="en-US" altLang="zh-TW" sz="3000" dirty="0" smtClean="0"/>
              <a:t> </a:t>
            </a:r>
            <a:r>
              <a:rPr lang="en-US" altLang="zh-TW" sz="3000" dirty="0" err="1" smtClean="0"/>
              <a:t>mineness</a:t>
            </a:r>
            <a:r>
              <a:rPr lang="en-US" altLang="zh-TW" sz="3000" dirty="0" smtClean="0"/>
              <a:t>.</a:t>
            </a:r>
          </a:p>
          <a:p>
            <a:pPr eaLnBrk="1" hangingPunct="1">
              <a:lnSpc>
                <a:spcPct val="80000"/>
              </a:lnSpc>
            </a:pPr>
            <a:r>
              <a:rPr lang="en-US" altLang="zh-TW" sz="3000" dirty="0" smtClean="0"/>
              <a:t>However, he didn’t explain that who is “mine” in the </a:t>
            </a:r>
            <a:r>
              <a:rPr lang="en-US" altLang="zh-TW" sz="3000" dirty="0" err="1" smtClean="0"/>
              <a:t>phenomenologically</a:t>
            </a:r>
            <a:r>
              <a:rPr lang="en-US" altLang="zh-TW" sz="3000" dirty="0" smtClean="0"/>
              <a:t> </a:t>
            </a:r>
            <a:r>
              <a:rPr lang="en-US" altLang="zh-TW" sz="3000" dirty="0" err="1" smtClean="0"/>
              <a:t>mineness</a:t>
            </a:r>
            <a:r>
              <a:rPr lang="en-US" altLang="zh-TW" sz="3000" dirty="0" smtClean="0"/>
              <a:t>. </a:t>
            </a:r>
          </a:p>
          <a:p>
            <a:pPr eaLnBrk="1" hangingPunct="1">
              <a:lnSpc>
                <a:spcPct val="80000"/>
              </a:lnSpc>
            </a:pPr>
            <a:r>
              <a:rPr lang="en-US" altLang="zh-TW" sz="3000" dirty="0" smtClean="0"/>
              <a:t>Actually, it is unfair to ask Ganeri what the self refers to, since his position is that the self is not referential. </a:t>
            </a:r>
          </a:p>
          <a:p>
            <a:pPr eaLnBrk="1" hangingPunct="1">
              <a:lnSpc>
                <a:spcPct val="80000"/>
              </a:lnSpc>
            </a:pPr>
            <a:r>
              <a:rPr lang="en-US" altLang="zh-TW" sz="3000" dirty="0" smtClean="0"/>
              <a:t>Ganeri took the </a:t>
            </a:r>
            <a:r>
              <a:rPr lang="en-US" altLang="zh-TW" sz="3000" dirty="0" err="1" smtClean="0"/>
              <a:t>mineness</a:t>
            </a:r>
            <a:r>
              <a:rPr lang="en-US" altLang="zh-TW" sz="3000" dirty="0" smtClean="0"/>
              <a:t>, and thus the self, for granted, and claimed that it needs no further explanation.</a:t>
            </a:r>
          </a:p>
          <a:p>
            <a:pPr eaLnBrk="1" hangingPunct="1">
              <a:lnSpc>
                <a:spcPct val="80000"/>
              </a:lnSpc>
            </a:pPr>
            <a:endParaRPr lang="en-US" altLang="zh-TW" sz="2000" dirty="0" smtClean="0"/>
          </a:p>
          <a:p>
            <a:pPr eaLnBrk="1" hangingPunct="1"/>
            <a:r>
              <a:rPr lang="en-US" altLang="zh-TW" dirty="0" smtClean="0"/>
              <a:t>On the other hand, this is exactly what Vasubandhu trying to show in his error-theory.</a:t>
            </a:r>
          </a:p>
          <a:p>
            <a:pPr eaLnBrk="1" hangingPunct="1"/>
            <a:endParaRPr lang="en-US" altLang="zh-TW" sz="3000" dirty="0" smtClean="0"/>
          </a:p>
          <a:p>
            <a:pPr eaLnBrk="1" hangingPunct="1">
              <a:lnSpc>
                <a:spcPct val="80000"/>
              </a:lnSpc>
            </a:pPr>
            <a:endParaRPr lang="zh-TW" altLang="en-US" sz="30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67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8674">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8674">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867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p:cNvSpPr>
          <p:nvPr>
            <p:ph type="title"/>
          </p:nvPr>
        </p:nvSpPr>
        <p:spPr/>
        <p:txBody>
          <a:bodyPr/>
          <a:lstStyle/>
          <a:p>
            <a:pPr eaLnBrk="1" hangingPunct="1"/>
            <a:r>
              <a:rPr lang="en-US" altLang="zh-TW" sz="4800" b="1" dirty="0" err="1" smtClean="0"/>
              <a:t>Vasubandhu’s</a:t>
            </a:r>
            <a:r>
              <a:rPr lang="en-US" altLang="zh-TW" sz="4800" b="1" dirty="0" smtClean="0"/>
              <a:t> analysis of the self</a:t>
            </a:r>
            <a:endParaRPr lang="zh-TW" altLang="en-US" sz="4800" b="1" dirty="0" smtClean="0"/>
          </a:p>
        </p:txBody>
      </p:sp>
      <p:sp>
        <p:nvSpPr>
          <p:cNvPr id="29698" name="Rectangle 3"/>
          <p:cNvSpPr>
            <a:spLocks noGrp="1"/>
          </p:cNvSpPr>
          <p:nvPr>
            <p:ph type="body" idx="1"/>
          </p:nvPr>
        </p:nvSpPr>
        <p:spPr>
          <a:xfrm>
            <a:off x="468313" y="1628775"/>
            <a:ext cx="8229600" cy="4525963"/>
          </a:xfrm>
        </p:spPr>
        <p:txBody>
          <a:bodyPr/>
          <a:lstStyle/>
          <a:p>
            <a:pPr eaLnBrk="1" hangingPunct="1">
              <a:lnSpc>
                <a:spcPct val="90000"/>
              </a:lnSpc>
            </a:pPr>
            <a:r>
              <a:rPr lang="en-US" altLang="zh-TW" sz="2800" dirty="0"/>
              <a:t>U</a:t>
            </a:r>
            <a:r>
              <a:rPr lang="en-US" altLang="zh-TW" sz="2800" dirty="0" smtClean="0"/>
              <a:t>nlike Ganeri, </a:t>
            </a:r>
            <a:r>
              <a:rPr lang="en-US" altLang="zh-TW" sz="2800" dirty="0" err="1" smtClean="0"/>
              <a:t>Vasubandhu’s</a:t>
            </a:r>
            <a:r>
              <a:rPr lang="en-US" altLang="zh-TW" sz="2800" dirty="0" smtClean="0"/>
              <a:t> analysis of the self did not stop here. He continues to claim that the true reference of the self/</a:t>
            </a:r>
            <a:r>
              <a:rPr lang="en-US" altLang="zh-TW" sz="2800" dirty="0" err="1" smtClean="0"/>
              <a:t>mineness</a:t>
            </a:r>
            <a:r>
              <a:rPr lang="en-US" altLang="zh-TW" sz="2800" dirty="0" smtClean="0"/>
              <a:t> is the repository</a:t>
            </a:r>
            <a:r>
              <a:rPr lang="zh-TW" altLang="zh-TW" sz="2800" dirty="0" smtClean="0"/>
              <a:t>‐</a:t>
            </a:r>
            <a:r>
              <a:rPr lang="en-US" altLang="zh-TW" sz="2800" dirty="0" smtClean="0"/>
              <a:t>consciousness.</a:t>
            </a:r>
          </a:p>
          <a:p>
            <a:pPr eaLnBrk="1" hangingPunct="1">
              <a:lnSpc>
                <a:spcPct val="90000"/>
              </a:lnSpc>
            </a:pPr>
            <a:r>
              <a:rPr lang="en-US" altLang="zh-TW" sz="2800" dirty="0" smtClean="0"/>
              <a:t>However, Vasubandhu further explains that one should not consider the repository-consciousness is the </a:t>
            </a:r>
            <a:r>
              <a:rPr lang="en-US" altLang="zh-TW" sz="2800" dirty="0" smtClean="0"/>
              <a:t>self in the ordinary sense.</a:t>
            </a:r>
            <a:endParaRPr lang="en-US" altLang="zh-TW" sz="28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969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p:cNvSpPr>
          <p:nvPr>
            <p:ph type="title"/>
          </p:nvPr>
        </p:nvSpPr>
        <p:spPr/>
        <p:txBody>
          <a:bodyPr/>
          <a:lstStyle/>
          <a:p>
            <a:r>
              <a:rPr lang="en-US" altLang="zh-TW" b="1" smtClean="0"/>
              <a:t>The target of the error-theory</a:t>
            </a:r>
            <a:endParaRPr lang="zh-TW" altLang="en-US" b="1" smtClean="0"/>
          </a:p>
        </p:txBody>
      </p:sp>
      <p:sp>
        <p:nvSpPr>
          <p:cNvPr id="34819" name="Rectangle 3"/>
          <p:cNvSpPr>
            <a:spLocks noGrp="1"/>
          </p:cNvSpPr>
          <p:nvPr>
            <p:ph type="body" idx="1"/>
          </p:nvPr>
        </p:nvSpPr>
        <p:spPr/>
        <p:txBody>
          <a:bodyPr/>
          <a:lstStyle/>
          <a:p>
            <a:pPr eaLnBrk="1" hangingPunct="1">
              <a:lnSpc>
                <a:spcPct val="90000"/>
              </a:lnSpc>
            </a:pPr>
            <a:r>
              <a:rPr lang="en-US" altLang="zh-TW" sz="2800" dirty="0" smtClean="0"/>
              <a:t>The repository</a:t>
            </a:r>
            <a:r>
              <a:rPr lang="zh-TW" altLang="zh-TW" sz="2800" dirty="0" smtClean="0"/>
              <a:t>‐</a:t>
            </a:r>
            <a:r>
              <a:rPr lang="en-US" altLang="zh-TW" sz="2800" dirty="0" smtClean="0"/>
              <a:t>consciousness is a stream of consciousness. Thus, even though the </a:t>
            </a:r>
            <a:r>
              <a:rPr lang="en-US" altLang="zh-TW" sz="2800" dirty="0" err="1" smtClean="0"/>
              <a:t>mineness</a:t>
            </a:r>
            <a:r>
              <a:rPr lang="en-US" altLang="zh-TW" sz="2800" dirty="0" smtClean="0"/>
              <a:t> feeling appears both in the first and second moment all belongs to the same stream, they are two different consciousness, i.e., they are not numerical identical. </a:t>
            </a:r>
          </a:p>
          <a:p>
            <a:pPr eaLnBrk="1" hangingPunct="1">
              <a:lnSpc>
                <a:spcPct val="90000"/>
              </a:lnSpc>
            </a:pPr>
            <a:r>
              <a:rPr lang="en-US" altLang="zh-TW" sz="2800" dirty="0" smtClean="0"/>
              <a:t>Nevertheless, people somehow always thought that these two </a:t>
            </a:r>
            <a:r>
              <a:rPr lang="en-US" altLang="zh-TW" sz="2800" dirty="0" err="1" smtClean="0"/>
              <a:t>mineness</a:t>
            </a:r>
            <a:r>
              <a:rPr lang="en-US" altLang="zh-TW" sz="2800" dirty="0" smtClean="0"/>
              <a:t> always refer to the same </a:t>
            </a:r>
            <a:r>
              <a:rPr lang="en-US" altLang="zh-TW" sz="2800" smtClean="0"/>
              <a:t>thing, </a:t>
            </a:r>
            <a:r>
              <a:rPr lang="en-US" altLang="zh-TW" sz="2800" dirty="0" smtClean="0"/>
              <a:t>the self.</a:t>
            </a:r>
          </a:p>
          <a:p>
            <a:pPr eaLnBrk="1" hangingPunct="1">
              <a:lnSpc>
                <a:spcPct val="90000"/>
              </a:lnSpc>
            </a:pPr>
            <a:r>
              <a:rPr lang="en-US" altLang="zh-TW" sz="2800" dirty="0" smtClean="0"/>
              <a:t>The true target of </a:t>
            </a:r>
            <a:r>
              <a:rPr lang="en-US" altLang="zh-TW" sz="2800" dirty="0" err="1" smtClean="0"/>
              <a:t>Vasubandhu’s</a:t>
            </a:r>
            <a:r>
              <a:rPr lang="en-US" altLang="zh-TW" sz="2800" dirty="0" smtClean="0"/>
              <a:t> error-theory is this kind of self, rather than the “transformation”.</a:t>
            </a:r>
          </a:p>
          <a:p>
            <a:pPr eaLnBrk="1" hangingPunct="1">
              <a:lnSpc>
                <a:spcPct val="90000"/>
              </a:lnSpc>
              <a:buFont typeface="Arial" charset="0"/>
              <a:buNone/>
            </a:pPr>
            <a:endParaRPr lang="zh-TW" altLang="en-US" sz="20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4819">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481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p:cNvSpPr>
          <p:nvPr>
            <p:ph type="title"/>
          </p:nvPr>
        </p:nvSpPr>
        <p:spPr/>
        <p:txBody>
          <a:bodyPr/>
          <a:lstStyle/>
          <a:p>
            <a:r>
              <a:rPr lang="en-US" altLang="zh-TW" sz="4800" b="1" dirty="0" smtClean="0"/>
              <a:t>The self identity</a:t>
            </a:r>
            <a:endParaRPr lang="zh-TW" altLang="en-US" sz="4800" b="1" dirty="0" smtClean="0"/>
          </a:p>
        </p:txBody>
      </p:sp>
      <p:sp>
        <p:nvSpPr>
          <p:cNvPr id="33795" name="Rectangle 3"/>
          <p:cNvSpPr>
            <a:spLocks noGrp="1"/>
          </p:cNvSpPr>
          <p:nvPr>
            <p:ph type="body" idx="1"/>
          </p:nvPr>
        </p:nvSpPr>
        <p:spPr/>
        <p:txBody>
          <a:bodyPr/>
          <a:lstStyle/>
          <a:p>
            <a:pPr eaLnBrk="1" hangingPunct="1">
              <a:lnSpc>
                <a:spcPct val="90000"/>
              </a:lnSpc>
            </a:pPr>
            <a:r>
              <a:rPr lang="en-US" altLang="zh-TW" sz="2800" dirty="0" smtClean="0"/>
              <a:t>Thus, the notion of </a:t>
            </a:r>
            <a:r>
              <a:rPr lang="en-US" altLang="zh-TW" sz="2800" dirty="0" err="1" smtClean="0"/>
              <a:t>phenomenologically</a:t>
            </a:r>
            <a:r>
              <a:rPr lang="en-US" altLang="zh-TW" sz="2800" dirty="0" smtClean="0"/>
              <a:t> </a:t>
            </a:r>
            <a:r>
              <a:rPr lang="en-US" altLang="zh-TW" sz="2800" dirty="0" err="1" smtClean="0"/>
              <a:t>mineness</a:t>
            </a:r>
            <a:r>
              <a:rPr lang="en-US" altLang="zh-TW" sz="2800" dirty="0" smtClean="0"/>
              <a:t> is actually acceptable for Vasubandhu, as long as Ganeri didn’t claim that the two </a:t>
            </a:r>
            <a:r>
              <a:rPr lang="en-US" altLang="zh-TW" sz="2800" dirty="0" err="1" smtClean="0"/>
              <a:t>mineness</a:t>
            </a:r>
            <a:r>
              <a:rPr lang="en-US" altLang="zh-TW" sz="2800" dirty="0" smtClean="0"/>
              <a:t> refer to the same thing.</a:t>
            </a:r>
          </a:p>
          <a:p>
            <a:pPr eaLnBrk="1" hangingPunct="1">
              <a:lnSpc>
                <a:spcPct val="90000"/>
              </a:lnSpc>
            </a:pPr>
            <a:r>
              <a:rPr lang="en-US" altLang="zh-TW" sz="2800" dirty="0" smtClean="0"/>
              <a:t>However, since for Ganeri the </a:t>
            </a:r>
            <a:r>
              <a:rPr lang="en-US" altLang="zh-TW" sz="2800" dirty="0" err="1" smtClean="0"/>
              <a:t>mineness</a:t>
            </a:r>
            <a:r>
              <a:rPr lang="en-US" altLang="zh-TW" sz="2800" dirty="0" smtClean="0"/>
              <a:t> is so fundamental and cannot be further explained, he did not even mention a word on self identity.</a:t>
            </a:r>
            <a:endParaRPr lang="zh-TW" altLang="en-US" sz="2800" dirty="0" smtClean="0"/>
          </a:p>
          <a:p>
            <a:pPr eaLnBrk="1" hangingPunct="1">
              <a:lnSpc>
                <a:spcPct val="90000"/>
              </a:lnSpc>
            </a:pPr>
            <a:r>
              <a:rPr lang="en-US" altLang="zh-TW" sz="2800" dirty="0" smtClean="0"/>
              <a:t>This is the key difference between Ganeri and Vasubandhu. Ganeri abandons </a:t>
            </a:r>
            <a:r>
              <a:rPr lang="en-US" altLang="zh-TW" sz="2800" dirty="0" err="1" smtClean="0"/>
              <a:t>Vasubandhu’s</a:t>
            </a:r>
            <a:r>
              <a:rPr lang="en-US" altLang="zh-TW" sz="2800" dirty="0" smtClean="0"/>
              <a:t> error-theory by rejecting any detailed explanation of the self.</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379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379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rtlCol="0">
            <a:normAutofit/>
          </a:bodyPr>
          <a:lstStyle/>
          <a:p>
            <a:pPr eaLnBrk="1" fontAlgn="auto" hangingPunct="1">
              <a:spcAft>
                <a:spcPts val="0"/>
              </a:spcAft>
              <a:defRPr/>
            </a:pPr>
            <a:r>
              <a:rPr lang="en-US" altLang="zh-TW" b="1" dirty="0" smtClean="0"/>
              <a:t>Second twist</a:t>
            </a:r>
            <a:endParaRPr lang="zh-TW" altLang="en-US" b="1" dirty="0"/>
          </a:p>
        </p:txBody>
      </p:sp>
      <p:sp>
        <p:nvSpPr>
          <p:cNvPr id="3" name="內容版面配置區 2"/>
          <p:cNvSpPr>
            <a:spLocks noGrp="1"/>
          </p:cNvSpPr>
          <p:nvPr>
            <p:ph idx="1"/>
          </p:nvPr>
        </p:nvSpPr>
        <p:spPr>
          <a:xfrm>
            <a:off x="457200" y="1600200"/>
            <a:ext cx="8229600" cy="5257800"/>
          </a:xfrm>
        </p:spPr>
        <p:txBody>
          <a:bodyPr>
            <a:normAutofit/>
          </a:bodyPr>
          <a:lstStyle/>
          <a:p>
            <a:pPr eaLnBrk="1" hangingPunct="1">
              <a:lnSpc>
                <a:spcPct val="90000"/>
              </a:lnSpc>
            </a:pPr>
            <a:r>
              <a:rPr lang="en-US" altLang="zh-TW" sz="2700" dirty="0" smtClean="0"/>
              <a:t>Ganeri claims that without the afflicted-consciousness, the subject of the experiences will only has a third-person view on its own mental states. </a:t>
            </a:r>
          </a:p>
          <a:p>
            <a:pPr eaLnBrk="1" hangingPunct="1">
              <a:lnSpc>
                <a:spcPct val="90000"/>
              </a:lnSpc>
            </a:pPr>
            <a:r>
              <a:rPr lang="en-US" altLang="zh-TW" sz="2700" dirty="0" smtClean="0"/>
              <a:t>However, for Vasubandhu, the afflicted-consciousness is never intended to explain the first-person stance.</a:t>
            </a:r>
          </a:p>
          <a:p>
            <a:pPr eaLnBrk="1" hangingPunct="1">
              <a:lnSpc>
                <a:spcPct val="90000"/>
              </a:lnSpc>
            </a:pPr>
            <a:r>
              <a:rPr lang="en-US" altLang="zh-TW" sz="2700" dirty="0" smtClean="0"/>
              <a:t>The primitive self-awareness is not about the first or the third-person viewpoint, but about the subject of the experience. </a:t>
            </a:r>
          </a:p>
          <a:p>
            <a:pPr eaLnBrk="1" hangingPunct="1">
              <a:lnSpc>
                <a:spcPct val="90000"/>
              </a:lnSpc>
            </a:pPr>
            <a:r>
              <a:rPr lang="en-US" altLang="zh-TW" sz="2700" dirty="0" smtClean="0"/>
              <a:t>Therefore, in the experiences of the awakened, who don’t have any kind of self-awareness, there is no such thing as subject (and thus its duality with object), not to mention the third-person view on its experiences.</a:t>
            </a:r>
            <a:endParaRPr lang="zh-TW" altLang="en-US" sz="27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rtlCol="0">
            <a:normAutofit fontScale="90000"/>
          </a:bodyPr>
          <a:lstStyle/>
          <a:p>
            <a:pPr eaLnBrk="1" fontAlgn="auto" hangingPunct="1">
              <a:spcAft>
                <a:spcPts val="0"/>
              </a:spcAft>
              <a:defRPr/>
            </a:pPr>
            <a:r>
              <a:rPr lang="en-US" altLang="zh-TW" b="1" dirty="0"/>
              <a:t>Without the afflicted-consciousness </a:t>
            </a:r>
            <a:endParaRPr lang="zh-TW" altLang="en-US" dirty="0"/>
          </a:p>
        </p:txBody>
      </p:sp>
      <p:sp>
        <p:nvSpPr>
          <p:cNvPr id="3" name="內容版面配置區 2"/>
          <p:cNvSpPr>
            <a:spLocks noGrp="1"/>
          </p:cNvSpPr>
          <p:nvPr>
            <p:ph idx="1"/>
          </p:nvPr>
        </p:nvSpPr>
        <p:spPr/>
        <p:txBody>
          <a:bodyPr rtlCol="0">
            <a:normAutofit fontScale="92500" lnSpcReduction="10000"/>
          </a:bodyPr>
          <a:lstStyle/>
          <a:p>
            <a:pPr eaLnBrk="1" fontAlgn="auto" hangingPunct="1">
              <a:spcAft>
                <a:spcPts val="0"/>
              </a:spcAft>
              <a:buFont typeface="Arial" panose="020B0604020202020204" pitchFamily="34" charset="0"/>
              <a:buChar char="•"/>
              <a:defRPr/>
            </a:pPr>
            <a:r>
              <a:rPr lang="en-US" altLang="zh-TW" dirty="0" smtClean="0"/>
              <a:t>What this explanation tells about the truth of the self is that,</a:t>
            </a:r>
          </a:p>
          <a:p>
            <a:pPr eaLnBrk="1" fontAlgn="auto" hangingPunct="1">
              <a:spcAft>
                <a:spcPts val="0"/>
              </a:spcAft>
              <a:buFont typeface="Arial" panose="020B0604020202020204" pitchFamily="34" charset="0"/>
              <a:buChar char="•"/>
              <a:defRPr/>
            </a:pPr>
            <a:r>
              <a:rPr lang="en-US" altLang="zh-TW" dirty="0" smtClean="0"/>
              <a:t>People always thought that there is a subject who own the experiences, and this subject is the so-called self.</a:t>
            </a:r>
          </a:p>
          <a:p>
            <a:pPr eaLnBrk="1" fontAlgn="auto" hangingPunct="1">
              <a:spcAft>
                <a:spcPts val="0"/>
              </a:spcAft>
              <a:buFont typeface="Arial" panose="020B0604020202020204" pitchFamily="34" charset="0"/>
              <a:buChar char="•"/>
              <a:defRPr/>
            </a:pPr>
            <a:r>
              <a:rPr lang="en-US" altLang="zh-TW" dirty="0" smtClean="0"/>
              <a:t>However, </a:t>
            </a:r>
            <a:r>
              <a:rPr lang="en-US" altLang="zh-TW" dirty="0"/>
              <a:t>there are only </a:t>
            </a:r>
            <a:r>
              <a:rPr lang="en-US" altLang="zh-TW" dirty="0" smtClean="0"/>
              <a:t>experiences in the end. Both the subject (whether it possesses a first-person stance or a third-person stance) </a:t>
            </a:r>
            <a:r>
              <a:rPr lang="en-US" altLang="zh-TW" dirty="0"/>
              <a:t>and the object aspect of experience is an imagination caused by the afflicted-consciousness. </a:t>
            </a:r>
            <a:endParaRPr lang="zh-TW"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標題 1"/>
          <p:cNvSpPr>
            <a:spLocks noGrp="1"/>
          </p:cNvSpPr>
          <p:nvPr>
            <p:ph type="title"/>
          </p:nvPr>
        </p:nvSpPr>
        <p:spPr/>
        <p:txBody>
          <a:bodyPr/>
          <a:lstStyle/>
          <a:p>
            <a:pPr eaLnBrk="1" hangingPunct="1"/>
            <a:r>
              <a:rPr lang="en-US" altLang="zh-TW" b="1" smtClean="0"/>
              <a:t>Conclusion</a:t>
            </a:r>
            <a:endParaRPr lang="zh-TW" altLang="en-US" b="1" smtClean="0"/>
          </a:p>
        </p:txBody>
      </p:sp>
      <p:sp>
        <p:nvSpPr>
          <p:cNvPr id="3" name="內容版面配置區 2"/>
          <p:cNvSpPr>
            <a:spLocks noGrp="1"/>
          </p:cNvSpPr>
          <p:nvPr>
            <p:ph idx="1"/>
          </p:nvPr>
        </p:nvSpPr>
        <p:spPr>
          <a:xfrm>
            <a:off x="457200" y="1412776"/>
            <a:ext cx="8229600" cy="5257800"/>
          </a:xfrm>
        </p:spPr>
        <p:txBody>
          <a:bodyPr>
            <a:noAutofit/>
          </a:bodyPr>
          <a:lstStyle/>
          <a:p>
            <a:pPr eaLnBrk="1" hangingPunct="1">
              <a:lnSpc>
                <a:spcPct val="90000"/>
              </a:lnSpc>
            </a:pPr>
            <a:r>
              <a:rPr lang="en-US" altLang="zh-TW" sz="2800" dirty="0" smtClean="0"/>
              <a:t>My </a:t>
            </a:r>
            <a:r>
              <a:rPr lang="en-US" altLang="zh-TW" sz="2800" dirty="0"/>
              <a:t>purpose </a:t>
            </a:r>
            <a:r>
              <a:rPr lang="en-US" altLang="zh-TW" sz="2800" dirty="0" smtClean="0"/>
              <a:t>is </a:t>
            </a:r>
            <a:r>
              <a:rPr lang="en-US" altLang="zh-TW" sz="2800" dirty="0"/>
              <a:t>to argue against Ganeri on the subject of whether the error-theory of the self and the theory of consciousness in Yogācāra School are two separate theories.</a:t>
            </a:r>
            <a:endParaRPr lang="en-US" altLang="zh-TW" sz="2800" dirty="0" smtClean="0"/>
          </a:p>
          <a:p>
            <a:pPr eaLnBrk="1" hangingPunct="1">
              <a:lnSpc>
                <a:spcPct val="90000"/>
              </a:lnSpc>
            </a:pPr>
            <a:r>
              <a:rPr lang="en-US" altLang="zh-TW" sz="2800" dirty="0" smtClean="0"/>
              <a:t>A theory of consciousness must tell us the truth about consciousness through its analysis.</a:t>
            </a:r>
          </a:p>
          <a:p>
            <a:pPr eaLnBrk="1" hangingPunct="1">
              <a:lnSpc>
                <a:spcPct val="90000"/>
              </a:lnSpc>
            </a:pPr>
            <a:r>
              <a:rPr lang="en-US" altLang="zh-TW" sz="2800" dirty="0" err="1" smtClean="0"/>
              <a:t>Ganeri’s</a:t>
            </a:r>
            <a:r>
              <a:rPr lang="en-US" altLang="zh-TW" sz="2800" dirty="0" smtClean="0"/>
              <a:t> theory of self, however, did not try to find out the truth through the analysis. Instead, he claims that the self is so fundamental that it cannot be explained.</a:t>
            </a:r>
          </a:p>
          <a:p>
            <a:pPr eaLnBrk="1" hangingPunct="1">
              <a:lnSpc>
                <a:spcPct val="90000"/>
              </a:lnSpc>
            </a:pPr>
            <a:r>
              <a:rPr lang="en-US" altLang="zh-TW" sz="2800" dirty="0" smtClean="0"/>
              <a:t>He thus claims that </a:t>
            </a:r>
            <a:r>
              <a:rPr lang="en-US" altLang="zh-TW" sz="2800" dirty="0" err="1" smtClean="0"/>
              <a:t>Vasubandhu’s</a:t>
            </a:r>
            <a:r>
              <a:rPr lang="en-US" altLang="zh-TW" sz="2800" dirty="0" smtClean="0"/>
              <a:t> further analysis is “another” theory which has nothing to do with the theory of consciousness.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Theme">
  <a:themeElements>
    <a:clrScheme name="Office">
      <a:dk1>
        <a:sysClr val="windowText" lastClr="000000"/>
      </a:dk1>
      <a:lt1>
        <a:sysClr val="window" lastClr="C7EDCC"/>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C7EDCC"/>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Default Theme</Template>
  <TotalTime>1744</TotalTime>
  <Words>1683</Words>
  <Application>Microsoft Office PowerPoint</Application>
  <PresentationFormat>如螢幕大小 (4:3)</PresentationFormat>
  <Paragraphs>83</Paragraphs>
  <Slides>21</Slides>
  <Notes>0</Notes>
  <HiddenSlides>0</HiddenSlides>
  <MMClips>0</MMClips>
  <ScaleCrop>false</ScaleCrop>
  <HeadingPairs>
    <vt:vector size="4" baseType="variant">
      <vt:variant>
        <vt:lpstr>佈景主題</vt:lpstr>
      </vt:variant>
      <vt:variant>
        <vt:i4>1</vt:i4>
      </vt:variant>
      <vt:variant>
        <vt:lpstr>投影片標題</vt:lpstr>
      </vt:variant>
      <vt:variant>
        <vt:i4>21</vt:i4>
      </vt:variant>
    </vt:vector>
  </HeadingPairs>
  <TitlesOfParts>
    <vt:vector size="22" baseType="lpstr">
      <vt:lpstr>Default Theme</vt:lpstr>
      <vt:lpstr>The relationship between the error-theory of the self and the theory of consciousness in Yogācāra School</vt:lpstr>
      <vt:lpstr>Introduction</vt:lpstr>
      <vt:lpstr>Introduction</vt:lpstr>
      <vt:lpstr>Ganeri’s project</vt:lpstr>
      <vt:lpstr>The immersed self</vt:lpstr>
      <vt:lpstr>Afflicted-consciousness</vt:lpstr>
      <vt:lpstr>Afflicted-consciousness</vt:lpstr>
      <vt:lpstr>The error-theory</vt:lpstr>
      <vt:lpstr>The error-theory</vt:lpstr>
      <vt:lpstr>The truth of the self?</vt:lpstr>
      <vt:lpstr>For example…</vt:lpstr>
      <vt:lpstr>The theory and the truth</vt:lpstr>
      <vt:lpstr>First twist</vt:lpstr>
      <vt:lpstr>What is the self?</vt:lpstr>
      <vt:lpstr>Ganeri’s explanation</vt:lpstr>
      <vt:lpstr>Vasubandhu’s analysis of the self</vt:lpstr>
      <vt:lpstr>The target of the error-theory</vt:lpstr>
      <vt:lpstr>The self identity</vt:lpstr>
      <vt:lpstr>Second twist</vt:lpstr>
      <vt:lpstr>Without the afflicted-consciousness </vt:lpstr>
      <vt:lpstr>Conclusion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relationship between the error-theory of the self and the theory of consciousness in Yogācāra School</dc:title>
  <dc:creator>jason</dc:creator>
  <cp:lastModifiedBy>林芳民</cp:lastModifiedBy>
  <cp:revision>49</cp:revision>
  <cp:lastPrinted>2015-01-28T15:02:17Z</cp:lastPrinted>
  <dcterms:created xsi:type="dcterms:W3CDTF">2015-01-20T16:37:32Z</dcterms:created>
  <dcterms:modified xsi:type="dcterms:W3CDTF">2015-03-19T23:59:44Z</dcterms:modified>
</cp:coreProperties>
</file>