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97" r:id="rId3"/>
    <p:sldId id="262" r:id="rId4"/>
    <p:sldId id="263" r:id="rId5"/>
    <p:sldId id="266" r:id="rId6"/>
    <p:sldId id="267" r:id="rId7"/>
    <p:sldId id="268" r:id="rId8"/>
    <p:sldId id="269" r:id="rId9"/>
    <p:sldId id="286" r:id="rId10"/>
    <p:sldId id="294" r:id="rId11"/>
    <p:sldId id="270" r:id="rId12"/>
    <p:sldId id="287" r:id="rId13"/>
    <p:sldId id="275" r:id="rId14"/>
    <p:sldId id="276" r:id="rId15"/>
    <p:sldId id="277" r:id="rId16"/>
    <p:sldId id="288" r:id="rId17"/>
    <p:sldId id="292" r:id="rId18"/>
    <p:sldId id="289" r:id="rId19"/>
    <p:sldId id="290" r:id="rId20"/>
    <p:sldId id="281" r:id="rId21"/>
    <p:sldId id="291" r:id="rId22"/>
    <p:sldId id="309" r:id="rId23"/>
    <p:sldId id="298" r:id="rId24"/>
    <p:sldId id="310" r:id="rId25"/>
    <p:sldId id="300" r:id="rId26"/>
    <p:sldId id="301" r:id="rId27"/>
    <p:sldId id="307" r:id="rId28"/>
    <p:sldId id="308" r:id="rId29"/>
    <p:sldId id="306" r:id="rId30"/>
    <p:sldId id="302" r:id="rId31"/>
    <p:sldId id="305" r:id="rId32"/>
    <p:sldId id="311" r:id="rId3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028C7-43CE-4BB9-BC89-8402101778E6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0A037F-898F-4432-B0CA-A76E19598C2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1942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96E6F-968A-4B09-9CB1-1221CF20D675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8642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96E6F-968A-4B09-9CB1-1221CF20D675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1029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96E6F-968A-4B09-9CB1-1221CF20D675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3003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482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14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4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7362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03235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53308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4920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325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5899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661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0539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C1678-7023-4FD5-AB18-750372BF6CCA}" type="datetimeFigureOut">
              <a:rPr kumimoji="1" lang="ja-JP" altLang="en-US" smtClean="0"/>
              <a:t>2015/3/16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B2698-459D-4F7A-BBA9-3598942D69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949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What Causes the Sprout?</a:t>
            </a:r>
            <a:br>
              <a:rPr kumimoji="1" lang="en-US" altLang="ja-JP" dirty="0" smtClean="0"/>
            </a:br>
            <a:r>
              <a:rPr lang="en-US" altLang="ja-JP" sz="3600" dirty="0"/>
              <a:t>Buddhist Accounts of Cooperative Causation</a:t>
            </a:r>
            <a:endParaRPr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err="1" smtClean="0"/>
              <a:t>Itsuki</a:t>
            </a:r>
            <a:r>
              <a:rPr kumimoji="1" lang="en-US" altLang="ja-JP" dirty="0" smtClean="0"/>
              <a:t> Hayashi</a:t>
            </a:r>
          </a:p>
          <a:p>
            <a:r>
              <a:rPr lang="en-US" altLang="ja-JP" dirty="0" smtClean="0"/>
              <a:t>Kyoto University</a:t>
            </a:r>
          </a:p>
          <a:p>
            <a:r>
              <a:rPr lang="en-US" altLang="ja-JP" smtClean="0"/>
              <a:t>March 20, 2015</a:t>
            </a:r>
            <a:endParaRPr lang="en-US" altLang="ja-JP" dirty="0" smtClean="0"/>
          </a:p>
          <a:p>
            <a:r>
              <a:rPr lang="en-US" dirty="0"/>
              <a:t>2015 KU-NCCU Graduate Workshop on Asian Philosophy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0222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ja-JP" dirty="0" smtClean="0"/>
              <a:t>Background and Thesis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Buddhist proponents of radical impermanence had a peculiar explanation for the occurrence of cooperative production.</a:t>
            </a:r>
          </a:p>
          <a:p>
            <a:r>
              <a:rPr lang="en-US" altLang="ja-JP" dirty="0" smtClean="0"/>
              <a:t>In a nutshell, they allude to “collective causal power”</a:t>
            </a:r>
          </a:p>
          <a:p>
            <a:r>
              <a:rPr lang="en-US" altLang="ja-JP" dirty="0" err="1" smtClean="0"/>
              <a:t>Katsura</a:t>
            </a:r>
            <a:r>
              <a:rPr lang="en-US" altLang="ja-JP" dirty="0" smtClean="0"/>
              <a:t> (2012): Collective power belongs to the conventional totality</a:t>
            </a:r>
          </a:p>
          <a:p>
            <a:r>
              <a:rPr lang="en-US" altLang="ja-JP" dirty="0" err="1" smtClean="0"/>
              <a:t>Inami</a:t>
            </a:r>
            <a:r>
              <a:rPr lang="en-US" altLang="ja-JP" dirty="0" smtClean="0"/>
              <a:t> (2014): Collective power belongs to the ultimate individual</a:t>
            </a:r>
          </a:p>
          <a:p>
            <a:r>
              <a:rPr lang="en-US" altLang="ja-JP" dirty="0" smtClean="0"/>
              <a:t>In a sense, </a:t>
            </a:r>
            <a:r>
              <a:rPr lang="en-US" altLang="ja-JP" dirty="0" err="1" smtClean="0"/>
              <a:t>Inami</a:t>
            </a:r>
            <a:r>
              <a:rPr lang="en-US" altLang="ja-JP" dirty="0" smtClean="0"/>
              <a:t> is right. In another sense, </a:t>
            </a:r>
            <a:r>
              <a:rPr lang="en-US" altLang="ja-JP" dirty="0" err="1" smtClean="0"/>
              <a:t>Katsura</a:t>
            </a:r>
            <a:r>
              <a:rPr lang="en-US" altLang="ja-JP" dirty="0" smtClean="0"/>
              <a:t> is right.</a:t>
            </a:r>
          </a:p>
          <a:p>
            <a:r>
              <a:rPr lang="en-US" altLang="ja-JP" dirty="0" smtClean="0"/>
              <a:t>And I want to add one more observation.</a:t>
            </a:r>
          </a:p>
          <a:p>
            <a:r>
              <a:rPr lang="en-US" altLang="ja-JP" dirty="0" smtClean="0"/>
              <a:t>So I want to say that we need a three-level analysis for the Buddhist account.</a:t>
            </a:r>
          </a:p>
        </p:txBody>
      </p:sp>
    </p:spTree>
    <p:extLst>
      <p:ext uri="{BB962C8B-B14F-4D97-AF65-F5344CB8AC3E}">
        <p14:creationId xmlns:p14="http://schemas.microsoft.com/office/powerpoint/2010/main" val="422141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Contents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kumimoji="1" lang="en-US" altLang="ja-JP" dirty="0" smtClean="0"/>
              <a:t>Radical </a:t>
            </a:r>
            <a:r>
              <a:rPr lang="en-US" altLang="ja-JP" dirty="0" smtClean="0"/>
              <a:t>Impermanence and the Problem of Cooperative Production</a:t>
            </a:r>
          </a:p>
          <a:p>
            <a:pPr marL="514350" indent="-514350">
              <a:buAutoNum type="arabicPeriod"/>
            </a:pPr>
            <a:r>
              <a:rPr kumimoji="1" lang="en-US" altLang="ja-JP" dirty="0" err="1" smtClean="0"/>
              <a:t>Śāntarakṣita</a:t>
            </a:r>
            <a:r>
              <a:rPr kumimoji="1" lang="en-US" altLang="ja-JP" dirty="0" smtClean="0"/>
              <a:t> and </a:t>
            </a:r>
            <a:r>
              <a:rPr kumimoji="1" lang="en-US" altLang="ja-JP" dirty="0" err="1" smtClean="0"/>
              <a:t>Kamalaśīla’s</a:t>
            </a:r>
            <a:r>
              <a:rPr kumimoji="1" lang="en-US" altLang="ja-JP" dirty="0" smtClean="0"/>
              <a:t> Answer: Collective Power</a:t>
            </a:r>
            <a:endParaRPr kumimoji="1" lang="en-US" altLang="ja-JP" i="1" dirty="0" smtClean="0"/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ja-JP" dirty="0"/>
              <a:t>Clarification: </a:t>
            </a:r>
            <a:r>
              <a:rPr lang="en-US" altLang="ja-JP" dirty="0" err="1"/>
              <a:t>Dharmakīrti’s</a:t>
            </a:r>
            <a:r>
              <a:rPr lang="en-US" altLang="ja-JP" dirty="0"/>
              <a:t> Explanation and </a:t>
            </a:r>
            <a:r>
              <a:rPr lang="en-US" altLang="ja-JP" dirty="0" smtClean="0"/>
              <a:t>Examples</a:t>
            </a:r>
          </a:p>
          <a:p>
            <a:pPr marL="514350" indent="-514350">
              <a:buAutoNum type="arabicPeriod"/>
            </a:pPr>
            <a:r>
              <a:rPr lang="en-US" altLang="ja-JP" dirty="0" smtClean="0"/>
              <a:t>Evaluation of </a:t>
            </a:r>
            <a:r>
              <a:rPr lang="en-US" altLang="ja-JP" dirty="0" err="1" smtClean="0"/>
              <a:t>Katsura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Inami</a:t>
            </a:r>
            <a:endParaRPr kumimoji="1"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148396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Contents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kumimoji="1" lang="en-US" altLang="ja-JP" dirty="0" smtClean="0">
                <a:solidFill>
                  <a:schemeClr val="accent1"/>
                </a:solidFill>
              </a:rPr>
              <a:t>Radical </a:t>
            </a:r>
            <a:r>
              <a:rPr lang="en-US" altLang="ja-JP" dirty="0" smtClean="0">
                <a:solidFill>
                  <a:schemeClr val="accent1"/>
                </a:solidFill>
              </a:rPr>
              <a:t>Impermanence and the Problem of Cooperative Production</a:t>
            </a:r>
          </a:p>
          <a:p>
            <a:pPr marL="514350" indent="-514350">
              <a:buAutoNum type="arabicPeriod"/>
            </a:pPr>
            <a:r>
              <a:rPr kumimoji="1" lang="en-US" altLang="ja-JP" dirty="0" err="1" smtClean="0"/>
              <a:t>Śāntarakṣita</a:t>
            </a:r>
            <a:r>
              <a:rPr kumimoji="1" lang="en-US" altLang="ja-JP" dirty="0" smtClean="0"/>
              <a:t> and </a:t>
            </a:r>
            <a:r>
              <a:rPr kumimoji="1" lang="en-US" altLang="ja-JP" dirty="0" err="1" smtClean="0"/>
              <a:t>Kamalaśīla’s</a:t>
            </a:r>
            <a:r>
              <a:rPr kumimoji="1" lang="en-US" altLang="ja-JP" dirty="0" smtClean="0"/>
              <a:t> Answer: Collective Power</a:t>
            </a:r>
            <a:endParaRPr kumimoji="1" lang="en-US" altLang="ja-JP" i="1" dirty="0" smtClean="0"/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ja-JP" dirty="0"/>
              <a:t>Clarification: </a:t>
            </a:r>
            <a:r>
              <a:rPr lang="en-US" altLang="ja-JP" dirty="0" err="1"/>
              <a:t>Dharmakīrti’s</a:t>
            </a:r>
            <a:r>
              <a:rPr lang="en-US" altLang="ja-JP" dirty="0"/>
              <a:t> Explanation and </a:t>
            </a:r>
            <a:r>
              <a:rPr lang="en-US" altLang="ja-JP" dirty="0" smtClean="0"/>
              <a:t>Examples</a:t>
            </a:r>
          </a:p>
          <a:p>
            <a:pPr marL="514350" indent="-514350">
              <a:buAutoNum type="arabicPeriod"/>
            </a:pPr>
            <a:r>
              <a:rPr lang="en-US" altLang="ja-JP" dirty="0" smtClean="0"/>
              <a:t>Evaluation </a:t>
            </a:r>
            <a:r>
              <a:rPr lang="en-US" altLang="ja-JP" dirty="0"/>
              <a:t>of </a:t>
            </a:r>
            <a:r>
              <a:rPr lang="en-US" altLang="ja-JP" dirty="0" err="1"/>
              <a:t>Katsura</a:t>
            </a:r>
            <a:r>
              <a:rPr lang="en-US" altLang="ja-JP" dirty="0"/>
              <a:t> and </a:t>
            </a:r>
            <a:r>
              <a:rPr lang="en-US" altLang="ja-JP" dirty="0" err="1"/>
              <a:t>Inami</a:t>
            </a:r>
            <a:endParaRPr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382180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1" lang="en-US" altLang="ja-JP" dirty="0" smtClean="0"/>
              <a:t>The Problem of Cooperative Production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ja-JP" dirty="0" smtClean="0"/>
              <a:t>If every existent is momentary, how can there be cooperative production, e.g. sprout being produced by virtue of a seed being </a:t>
            </a:r>
            <a:r>
              <a:rPr lang="en-US" altLang="ja-JP" i="1" dirty="0" smtClean="0"/>
              <a:t>causally influenced </a:t>
            </a:r>
            <a:r>
              <a:rPr lang="en-US" altLang="ja-JP" dirty="0" smtClean="0"/>
              <a:t>by contemporaneous things?</a:t>
            </a:r>
            <a:endParaRPr kumimoji="1" lang="ja-JP" alt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2923986" y="2998331"/>
            <a:ext cx="6554864" cy="3859669"/>
            <a:chOff x="902003" y="2971160"/>
            <a:chExt cx="6554864" cy="3859669"/>
          </a:xfrm>
        </p:grpSpPr>
        <p:pic>
          <p:nvPicPr>
            <p:cNvPr id="5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080" y="3117764"/>
              <a:ext cx="761168" cy="1074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Group 5"/>
            <p:cNvGrpSpPr/>
            <p:nvPr/>
          </p:nvGrpSpPr>
          <p:grpSpPr>
            <a:xfrm>
              <a:off x="1485524" y="4477485"/>
              <a:ext cx="2126868" cy="761078"/>
              <a:chOff x="1533614" y="3515932"/>
              <a:chExt cx="3167175" cy="1133341"/>
            </a:xfrm>
          </p:grpSpPr>
          <p:pic>
            <p:nvPicPr>
              <p:cNvPr id="9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7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2003" y="5091626"/>
              <a:ext cx="1451684" cy="1403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8879" y="2971160"/>
              <a:ext cx="1279274" cy="1279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2" name="Straight Arrow Connector 11"/>
            <p:cNvCxnSpPr/>
            <p:nvPr/>
          </p:nvCxnSpPr>
          <p:spPr>
            <a:xfrm flipH="1">
              <a:off x="1830778" y="4057670"/>
              <a:ext cx="964468" cy="568991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287886" y="6461497"/>
              <a:ext cx="61689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t1 ~ </a:t>
              </a:r>
              <a:r>
                <a:rPr lang="en-US" dirty="0" err="1" smtClean="0"/>
                <a:t>tn</a:t>
              </a:r>
              <a:r>
                <a:rPr lang="en-US" dirty="0" smtClean="0"/>
                <a:t>                                                                  tn+1</a:t>
              </a:r>
              <a:endParaRPr lang="en-US" dirty="0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1627845" y="4183953"/>
              <a:ext cx="30306" cy="404383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H="1" flipV="1">
              <a:off x="1670447" y="5036578"/>
              <a:ext cx="40079" cy="447915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ight Arrow 20"/>
            <p:cNvSpPr/>
            <p:nvPr/>
          </p:nvSpPr>
          <p:spPr>
            <a:xfrm>
              <a:off x="2099256" y="4679667"/>
              <a:ext cx="2421228" cy="2874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962" y="4282872"/>
              <a:ext cx="1619250" cy="1266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" name="Picture 2" descr="http://www.polyvore.com/cgi/img-thing?.out=jpg&amp;size=l&amp;tid=961418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993" y="3566144"/>
            <a:ext cx="2034477" cy="203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76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Contents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kumimoji="1" lang="en-US" altLang="ja-JP" dirty="0" smtClean="0"/>
              <a:t>Radical </a:t>
            </a:r>
            <a:r>
              <a:rPr lang="en-US" altLang="ja-JP" dirty="0" smtClean="0"/>
              <a:t>Impermanence and the Problem of Cooperative Production</a:t>
            </a:r>
          </a:p>
          <a:p>
            <a:pPr marL="514350" indent="-514350">
              <a:buAutoNum type="arabicPeriod"/>
            </a:pPr>
            <a:r>
              <a:rPr kumimoji="1" lang="en-US" altLang="ja-JP" dirty="0" err="1" smtClean="0">
                <a:solidFill>
                  <a:schemeClr val="accent1"/>
                </a:solidFill>
              </a:rPr>
              <a:t>Śāntarakṣita</a:t>
            </a:r>
            <a:r>
              <a:rPr kumimoji="1" lang="en-US" altLang="ja-JP" dirty="0" smtClean="0">
                <a:solidFill>
                  <a:schemeClr val="accent1"/>
                </a:solidFill>
              </a:rPr>
              <a:t> and </a:t>
            </a:r>
            <a:r>
              <a:rPr kumimoji="1" lang="en-US" altLang="ja-JP" dirty="0" err="1" smtClean="0">
                <a:solidFill>
                  <a:schemeClr val="accent1"/>
                </a:solidFill>
              </a:rPr>
              <a:t>Kamalaśīla’s</a:t>
            </a:r>
            <a:r>
              <a:rPr kumimoji="1" lang="en-US" altLang="ja-JP" dirty="0" smtClean="0">
                <a:solidFill>
                  <a:schemeClr val="accent1"/>
                </a:solidFill>
              </a:rPr>
              <a:t> Answer: Collective Power</a:t>
            </a:r>
            <a:endParaRPr kumimoji="1" lang="en-US" altLang="ja-JP" i="1" dirty="0" smtClean="0">
              <a:solidFill>
                <a:schemeClr val="accent1"/>
              </a:solidFill>
            </a:endParaRPr>
          </a:p>
          <a:p>
            <a:pPr marL="514350" indent="-514350">
              <a:buAutoNum type="arabicPeriod"/>
            </a:pPr>
            <a:r>
              <a:rPr lang="en-US" altLang="ja-JP" dirty="0"/>
              <a:t>Clarification: </a:t>
            </a:r>
            <a:r>
              <a:rPr lang="en-US" altLang="ja-JP" dirty="0" err="1"/>
              <a:t>Dharmakīrti’s</a:t>
            </a:r>
            <a:r>
              <a:rPr lang="en-US" altLang="ja-JP" dirty="0"/>
              <a:t> Explanation and Examples</a:t>
            </a:r>
          </a:p>
          <a:p>
            <a:pPr marL="514350" indent="-514350">
              <a:buAutoNum type="arabicPeriod"/>
            </a:pPr>
            <a:r>
              <a:rPr lang="en-US" altLang="ja-JP" dirty="0"/>
              <a:t>Evaluation of </a:t>
            </a:r>
            <a:r>
              <a:rPr lang="en-US" altLang="ja-JP" dirty="0" err="1"/>
              <a:t>Katsura</a:t>
            </a:r>
            <a:r>
              <a:rPr lang="en-US" altLang="ja-JP" dirty="0"/>
              <a:t> and </a:t>
            </a:r>
            <a:r>
              <a:rPr lang="en-US" altLang="ja-JP" dirty="0" err="1"/>
              <a:t>Inami</a:t>
            </a:r>
            <a:endParaRPr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40160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ja-JP" dirty="0" err="1" smtClean="0"/>
              <a:t>Śāntarakṣita’s</a:t>
            </a:r>
            <a:r>
              <a:rPr lang="en-US" altLang="ja-JP" dirty="0" smtClean="0"/>
              <a:t> </a:t>
            </a:r>
            <a:r>
              <a:rPr lang="en-US" dirty="0" smtClean="0"/>
              <a:t>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“True, there is </a:t>
            </a:r>
            <a:r>
              <a:rPr lang="en-US" altLang="ja-JP" dirty="0" smtClean="0"/>
              <a:t>no mutual assistance [among causal factors] at the initial stage; but they become cooperators by </a:t>
            </a:r>
            <a:r>
              <a:rPr lang="en-US" altLang="ja-JP" b="1" dirty="0" smtClean="0"/>
              <a:t>producing a single effect</a:t>
            </a:r>
            <a:r>
              <a:rPr lang="en-US" altLang="ja-JP" dirty="0" smtClean="0"/>
              <a:t>.”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“Even though there is no mutual assistance, [the causal factors] are not undifferentiated; having arisen from their own causes, </a:t>
            </a:r>
            <a:r>
              <a:rPr lang="en-US" b="1" dirty="0" smtClean="0"/>
              <a:t>they are individually but collectively productive</a:t>
            </a:r>
            <a:r>
              <a:rPr lang="en-US" dirty="0" smtClean="0"/>
              <a:t>.”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200" i="1" dirty="0" err="1"/>
              <a:t>Ucyate</a:t>
            </a:r>
            <a:r>
              <a:rPr lang="en-US" sz="2200" i="1" dirty="0"/>
              <a:t> </a:t>
            </a:r>
            <a:r>
              <a:rPr lang="en-US" sz="2200" i="1" dirty="0" err="1"/>
              <a:t>prathamāvasthā</a:t>
            </a:r>
            <a:r>
              <a:rPr lang="en-US" sz="2200" i="1" dirty="0"/>
              <a:t> </a:t>
            </a:r>
            <a:r>
              <a:rPr lang="en-US" sz="2200" i="1" dirty="0" err="1"/>
              <a:t>naivānyo’nyopakāriṇaḥ</a:t>
            </a:r>
            <a:r>
              <a:rPr lang="en-US" sz="2200" i="1" dirty="0"/>
              <a:t>/</a:t>
            </a:r>
            <a:endParaRPr lang="en-US" sz="2200" dirty="0"/>
          </a:p>
          <a:p>
            <a:pPr marL="0" indent="0">
              <a:buNone/>
            </a:pPr>
            <a:r>
              <a:rPr lang="en-US" sz="2200" b="1" i="1" dirty="0" err="1"/>
              <a:t>Ekārthakriyayā</a:t>
            </a:r>
            <a:r>
              <a:rPr lang="en-US" sz="2200" i="1" dirty="0"/>
              <a:t> </a:t>
            </a:r>
            <a:r>
              <a:rPr lang="en-US" sz="2200" i="1" dirty="0" err="1"/>
              <a:t>tvete</a:t>
            </a:r>
            <a:r>
              <a:rPr lang="en-US" sz="2200" i="1" dirty="0"/>
              <a:t> </a:t>
            </a:r>
            <a:r>
              <a:rPr lang="en-US" sz="2200" i="1" dirty="0" err="1"/>
              <a:t>bhavanti</a:t>
            </a:r>
            <a:r>
              <a:rPr lang="en-US" sz="2200" i="1" dirty="0"/>
              <a:t> </a:t>
            </a:r>
            <a:r>
              <a:rPr lang="en-US" sz="2200" i="1" dirty="0" err="1"/>
              <a:t>sahakāriṇaḥ</a:t>
            </a:r>
            <a:r>
              <a:rPr lang="en-US" sz="2200" i="1" dirty="0"/>
              <a:t>//</a:t>
            </a:r>
          </a:p>
          <a:p>
            <a:pPr marL="0" indent="0">
              <a:buNone/>
            </a:pPr>
            <a:r>
              <a:rPr lang="en-US" sz="2200" i="1" dirty="0" err="1"/>
              <a:t>Anyo’nyānupakāre’pi</a:t>
            </a:r>
            <a:r>
              <a:rPr lang="en-US" sz="2200" i="1" dirty="0"/>
              <a:t> </a:t>
            </a:r>
            <a:r>
              <a:rPr lang="en-US" sz="2200" i="1" dirty="0" err="1"/>
              <a:t>nāviśiṣṭā</a:t>
            </a:r>
            <a:r>
              <a:rPr lang="en-US" sz="2200" i="1" dirty="0"/>
              <a:t> </a:t>
            </a:r>
            <a:r>
              <a:rPr lang="en-US" sz="2200" i="1" dirty="0" err="1"/>
              <a:t>ime</a:t>
            </a:r>
            <a:r>
              <a:rPr lang="en-US" sz="2200" i="1" dirty="0"/>
              <a:t> </a:t>
            </a:r>
            <a:r>
              <a:rPr lang="en-US" sz="2200" i="1" dirty="0" err="1"/>
              <a:t>yataḥ</a:t>
            </a:r>
            <a:r>
              <a:rPr lang="en-US" sz="2200" i="1" dirty="0"/>
              <a:t>/</a:t>
            </a:r>
            <a:endParaRPr lang="en-US" sz="2200" dirty="0"/>
          </a:p>
          <a:p>
            <a:pPr marL="0" indent="0">
              <a:buNone/>
            </a:pPr>
            <a:r>
              <a:rPr lang="en-US" sz="2200" i="1" dirty="0" err="1"/>
              <a:t>Svopādānabalodbhū</a:t>
            </a:r>
            <a:r>
              <a:rPr lang="en-US" sz="2200" i="1" dirty="0"/>
              <a:t> </a:t>
            </a:r>
            <a:r>
              <a:rPr lang="en-US" sz="2200" i="1" dirty="0" err="1"/>
              <a:t>tāḥ</a:t>
            </a:r>
            <a:r>
              <a:rPr lang="en-US" sz="2200" i="1" dirty="0"/>
              <a:t> </a:t>
            </a:r>
            <a:r>
              <a:rPr lang="en-US" sz="2200" b="1" i="1" dirty="0" err="1"/>
              <a:t>kalāpotpādakāḥ</a:t>
            </a:r>
            <a:r>
              <a:rPr lang="en-US" sz="2200" b="1" i="1" dirty="0"/>
              <a:t> </a:t>
            </a:r>
            <a:r>
              <a:rPr lang="en-US" sz="2200" b="1" i="1" dirty="0" err="1"/>
              <a:t>pṛthak</a:t>
            </a:r>
            <a:r>
              <a:rPr lang="en-US" sz="2200" i="1" dirty="0"/>
              <a:t>//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85216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err="1"/>
              <a:t>Kamalaśīla’s</a:t>
            </a:r>
            <a:r>
              <a:rPr lang="en-US" altLang="ja-JP" dirty="0"/>
              <a:t> </a:t>
            </a:r>
            <a:r>
              <a:rPr lang="en-US" dirty="0" smtClean="0"/>
              <a:t>Commentary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By “individually but collectively productive”, the meaning is that </a:t>
            </a:r>
            <a:r>
              <a:rPr lang="en-US" dirty="0"/>
              <a:t>e</a:t>
            </a:r>
            <a:r>
              <a:rPr lang="en-US" dirty="0" smtClean="0"/>
              <a:t>ach causal factor </a:t>
            </a:r>
            <a:r>
              <a:rPr lang="en-US" b="1" dirty="0" smtClean="0"/>
              <a:t>individually </a:t>
            </a:r>
            <a:r>
              <a:rPr lang="en-US" dirty="0" smtClean="0"/>
              <a:t>possesses </a:t>
            </a:r>
            <a:r>
              <a:rPr lang="en-US" b="1" dirty="0" smtClean="0"/>
              <a:t>collective productive power </a:t>
            </a:r>
            <a:r>
              <a:rPr lang="en-US" dirty="0" smtClean="0"/>
              <a:t>in the second moment.</a:t>
            </a:r>
          </a:p>
          <a:p>
            <a:pPr marL="0" indent="0">
              <a:buNone/>
            </a:pPr>
            <a:r>
              <a:rPr lang="en-US" dirty="0" smtClean="0"/>
              <a:t>With respect to the effect in the third moment [namely the sprout], the </a:t>
            </a:r>
            <a:r>
              <a:rPr lang="en-US" b="1" dirty="0" smtClean="0"/>
              <a:t>specialties</a:t>
            </a:r>
            <a:r>
              <a:rPr lang="en-US" dirty="0" smtClean="0"/>
              <a:t> </a:t>
            </a:r>
            <a:r>
              <a:rPr lang="en-US" altLang="ja-JP" dirty="0" smtClean="0"/>
              <a:t>of the</a:t>
            </a:r>
            <a:r>
              <a:rPr lang="en-US" dirty="0" smtClean="0"/>
              <a:t> second moment serve by being </a:t>
            </a:r>
            <a:r>
              <a:rPr lang="en-US" b="1" dirty="0" smtClean="0"/>
              <a:t>a cause </a:t>
            </a:r>
            <a:r>
              <a:rPr lang="en-US" dirty="0" smtClean="0"/>
              <a:t>[taken as a totality].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000" i="1" dirty="0" err="1"/>
              <a:t>kalāpotpādakāḥ</a:t>
            </a:r>
            <a:r>
              <a:rPr lang="en-US" sz="2000" i="1" dirty="0"/>
              <a:t> </a:t>
            </a:r>
            <a:r>
              <a:rPr lang="en-US" sz="2000" i="1" dirty="0" err="1"/>
              <a:t>pṛthagiti</a:t>
            </a:r>
            <a:r>
              <a:rPr lang="en-US" sz="2000" i="1" dirty="0"/>
              <a:t>/ </a:t>
            </a:r>
            <a:r>
              <a:rPr lang="en-US" sz="2000" b="1" i="1" dirty="0" err="1"/>
              <a:t>pratyekaṃ</a:t>
            </a:r>
            <a:r>
              <a:rPr lang="en-US" sz="2000" i="1" dirty="0"/>
              <a:t> </a:t>
            </a:r>
            <a:r>
              <a:rPr lang="en-US" sz="2000" i="1" dirty="0" err="1"/>
              <a:t>dvitīyakṣaṇabhāvi</a:t>
            </a:r>
            <a:r>
              <a:rPr lang="en-US" sz="2000" b="1" i="1" dirty="0" err="1"/>
              <a:t>kalāpotpādanasamarthā</a:t>
            </a:r>
            <a:r>
              <a:rPr lang="en-US" sz="2000" i="1" dirty="0"/>
              <a:t> </a:t>
            </a:r>
            <a:r>
              <a:rPr lang="en-US" sz="2000" i="1" dirty="0" err="1"/>
              <a:t>ityarthaḥ</a:t>
            </a:r>
            <a:r>
              <a:rPr lang="en-US" sz="2000" i="1" dirty="0"/>
              <a:t>/ </a:t>
            </a:r>
          </a:p>
          <a:p>
            <a:pPr marL="0" indent="0">
              <a:buNone/>
            </a:pPr>
            <a:r>
              <a:rPr lang="en-US" sz="2000" i="1" dirty="0" err="1"/>
              <a:t>Tatra</a:t>
            </a:r>
            <a:r>
              <a:rPr lang="en-US" sz="2000" i="1" dirty="0"/>
              <a:t> </a:t>
            </a:r>
            <a:r>
              <a:rPr lang="en-US" sz="2000" i="1" dirty="0" err="1"/>
              <a:t>tṛtīyāvasthābhāvini</a:t>
            </a:r>
            <a:r>
              <a:rPr lang="en-US" sz="2000" i="1" dirty="0"/>
              <a:t> </a:t>
            </a:r>
            <a:r>
              <a:rPr lang="en-US" sz="2000" i="1" dirty="0" err="1"/>
              <a:t>kārye</a:t>
            </a:r>
            <a:r>
              <a:rPr lang="en-US" sz="2000" i="1" dirty="0"/>
              <a:t> ye </a:t>
            </a:r>
            <a:r>
              <a:rPr lang="en-US" sz="2000" i="1" dirty="0" err="1"/>
              <a:t>dvitīyakṣaṇabhāvino</a:t>
            </a:r>
            <a:r>
              <a:rPr lang="en-US" sz="2000" i="1" dirty="0"/>
              <a:t> </a:t>
            </a:r>
            <a:r>
              <a:rPr lang="en-US" sz="2000" b="1" i="1" dirty="0" err="1"/>
              <a:t>viśeṣā</a:t>
            </a:r>
            <a:r>
              <a:rPr lang="en-US" sz="2000" i="1" dirty="0"/>
              <a:t> </a:t>
            </a:r>
            <a:r>
              <a:rPr lang="en-US" sz="2000" i="1" dirty="0" err="1"/>
              <a:t>upayujyante</a:t>
            </a:r>
            <a:r>
              <a:rPr lang="en-US" sz="2000" i="1" dirty="0"/>
              <a:t> </a:t>
            </a:r>
            <a:r>
              <a:rPr lang="en-US" sz="2000" b="1" i="1" dirty="0" err="1"/>
              <a:t>kāraṇabhāvena</a:t>
            </a:r>
            <a:r>
              <a:rPr lang="en-US" sz="2000" i="1" dirty="0"/>
              <a:t>/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0723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>
          <a:xfrm>
            <a:off x="4362952" y="1815921"/>
            <a:ext cx="3579625" cy="417275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246608" y="2319975"/>
            <a:ext cx="3045138" cy="3473740"/>
            <a:chOff x="1148129" y="2014723"/>
            <a:chExt cx="4067815" cy="4640358"/>
          </a:xfrm>
        </p:grpSpPr>
        <p:pic>
          <p:nvPicPr>
            <p:cNvPr id="5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4447" y="2402213"/>
              <a:ext cx="1133475" cy="1600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Group 5"/>
            <p:cNvGrpSpPr/>
            <p:nvPr/>
          </p:nvGrpSpPr>
          <p:grpSpPr>
            <a:xfrm>
              <a:off x="2048769" y="3972686"/>
              <a:ext cx="3167175" cy="1133341"/>
              <a:chOff x="1533614" y="3515932"/>
              <a:chExt cx="3167175" cy="1133341"/>
            </a:xfrm>
          </p:grpSpPr>
          <p:pic>
            <p:nvPicPr>
              <p:cNvPr id="9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7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129" y="4565116"/>
              <a:ext cx="2161741" cy="2089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922" y="2014723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ight Arrow 10"/>
          <p:cNvSpPr/>
          <p:nvPr/>
        </p:nvSpPr>
        <p:spPr>
          <a:xfrm>
            <a:off x="1751096" y="4960459"/>
            <a:ext cx="3304998" cy="130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2533250" y="1463442"/>
            <a:ext cx="1829702" cy="1430672"/>
            <a:chOff x="5048518" y="1584101"/>
            <a:chExt cx="2421228" cy="1893195"/>
          </a:xfrm>
        </p:grpSpPr>
        <p:sp>
          <p:nvSpPr>
            <p:cNvPr id="13" name="Cloud Callout 12"/>
            <p:cNvSpPr/>
            <p:nvPr/>
          </p:nvSpPr>
          <p:spPr>
            <a:xfrm>
              <a:off x="5048518" y="1584101"/>
              <a:ext cx="2421228" cy="1893195"/>
            </a:xfrm>
            <a:prstGeom prst="cloud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4913" y="1874753"/>
              <a:ext cx="1619250" cy="1266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Multiply 14"/>
            <p:cNvSpPr/>
            <p:nvPr/>
          </p:nvSpPr>
          <p:spPr>
            <a:xfrm>
              <a:off x="5686127" y="1853729"/>
              <a:ext cx="1184857" cy="1268531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986796" y="2319975"/>
            <a:ext cx="3045138" cy="3473740"/>
            <a:chOff x="1148129" y="2014723"/>
            <a:chExt cx="4067815" cy="4640358"/>
          </a:xfrm>
        </p:grpSpPr>
        <p:pic>
          <p:nvPicPr>
            <p:cNvPr id="17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4447" y="2402213"/>
              <a:ext cx="1133475" cy="1600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" name="Group 17"/>
            <p:cNvGrpSpPr/>
            <p:nvPr/>
          </p:nvGrpSpPr>
          <p:grpSpPr>
            <a:xfrm>
              <a:off x="2048769" y="3972686"/>
              <a:ext cx="3167175" cy="1133341"/>
              <a:chOff x="1533614" y="3515932"/>
              <a:chExt cx="3167175" cy="1133341"/>
            </a:xfrm>
          </p:grpSpPr>
          <p:pic>
            <p:nvPicPr>
              <p:cNvPr id="21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Rectangle 21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9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129" y="4565116"/>
              <a:ext cx="2161741" cy="2089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922" y="2014723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5" name="Picture 12" descr="http://thumbs.gograph.com/gg541281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188" y="4158113"/>
            <a:ext cx="161925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528034" y="5988676"/>
            <a:ext cx="11178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</a:t>
            </a:r>
            <a:r>
              <a:rPr lang="en-US" sz="2400" dirty="0" smtClean="0"/>
              <a:t>t1                                                                  t2                                                                    t3</a:t>
            </a:r>
            <a:endParaRPr lang="en-US" dirty="0"/>
          </a:p>
        </p:txBody>
      </p:sp>
      <p:sp>
        <p:nvSpPr>
          <p:cNvPr id="30" name="Right Arrow 7"/>
          <p:cNvSpPr/>
          <p:nvPr/>
        </p:nvSpPr>
        <p:spPr>
          <a:xfrm>
            <a:off x="1397004" y="4108528"/>
            <a:ext cx="4174647" cy="120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7"/>
          <p:cNvSpPr/>
          <p:nvPr/>
        </p:nvSpPr>
        <p:spPr>
          <a:xfrm>
            <a:off x="1305693" y="3559774"/>
            <a:ext cx="4265958" cy="1325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7"/>
          <p:cNvSpPr/>
          <p:nvPr/>
        </p:nvSpPr>
        <p:spPr>
          <a:xfrm>
            <a:off x="2595543" y="2926399"/>
            <a:ext cx="3450338" cy="1296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Arrow 7"/>
          <p:cNvSpPr/>
          <p:nvPr/>
        </p:nvSpPr>
        <p:spPr>
          <a:xfrm>
            <a:off x="6566043" y="4960459"/>
            <a:ext cx="3304998" cy="130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ight Arrow 7"/>
          <p:cNvSpPr/>
          <p:nvPr/>
        </p:nvSpPr>
        <p:spPr>
          <a:xfrm rot="425492">
            <a:off x="6241260" y="4286256"/>
            <a:ext cx="3304998" cy="130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7"/>
          <p:cNvSpPr/>
          <p:nvPr/>
        </p:nvSpPr>
        <p:spPr>
          <a:xfrm rot="629033">
            <a:off x="6159025" y="3869114"/>
            <a:ext cx="3304998" cy="130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7"/>
          <p:cNvSpPr/>
          <p:nvPr/>
        </p:nvSpPr>
        <p:spPr>
          <a:xfrm rot="1277115">
            <a:off x="7373759" y="3617172"/>
            <a:ext cx="2299685" cy="977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6838682" y="4634104"/>
            <a:ext cx="229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Collective Power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 rot="1344055">
            <a:off x="7598045" y="3346084"/>
            <a:ext cx="229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Collective Power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638403">
            <a:off x="7050249" y="3623370"/>
            <a:ext cx="229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Collective Power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 rot="427529">
            <a:off x="6901150" y="4012398"/>
            <a:ext cx="229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Collective Power</a:t>
            </a:r>
            <a:endParaRPr lang="en-US" dirty="0"/>
          </a:p>
        </p:txBody>
      </p:sp>
      <p:grpSp>
        <p:nvGrpSpPr>
          <p:cNvPr id="57" name="Group 56"/>
          <p:cNvGrpSpPr/>
          <p:nvPr/>
        </p:nvGrpSpPr>
        <p:grpSpPr>
          <a:xfrm>
            <a:off x="4638216" y="940222"/>
            <a:ext cx="3580326" cy="523220"/>
            <a:chOff x="6439437" y="811369"/>
            <a:chExt cx="3580326" cy="523220"/>
          </a:xfrm>
        </p:grpSpPr>
        <p:sp>
          <p:nvSpPr>
            <p:cNvPr id="56" name="Rectangle 55"/>
            <p:cNvSpPr/>
            <p:nvPr/>
          </p:nvSpPr>
          <p:spPr>
            <a:xfrm>
              <a:off x="6462282" y="811369"/>
              <a:ext cx="3150471" cy="5022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39437" y="811369"/>
              <a:ext cx="35803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 smtClean="0"/>
                <a:t>The</a:t>
              </a:r>
              <a:r>
                <a:rPr lang="en-US" sz="2800" dirty="0" smtClean="0"/>
                <a:t> Cause of Sprout</a:t>
              </a:r>
              <a:endParaRPr lang="en-US" sz="2800" dirty="0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7980723" y="846831"/>
            <a:ext cx="1829702" cy="1430672"/>
            <a:chOff x="8027230" y="691855"/>
            <a:chExt cx="1829702" cy="1430672"/>
          </a:xfrm>
        </p:grpSpPr>
        <p:sp>
          <p:nvSpPr>
            <p:cNvPr id="59" name="Cloud Callout 58"/>
            <p:cNvSpPr/>
            <p:nvPr/>
          </p:nvSpPr>
          <p:spPr>
            <a:xfrm>
              <a:off x="8027230" y="691855"/>
              <a:ext cx="1829702" cy="1430672"/>
            </a:xfrm>
            <a:prstGeom prst="cloud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0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0098" y="912049"/>
              <a:ext cx="1223654" cy="957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3" name="Picture 2" descr="http://www.polyvore.com/cgi/img-thing?.out=jpg&amp;size=l&amp;tid=961418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1563" y="536044"/>
            <a:ext cx="671804" cy="67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44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Contents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kumimoji="1" lang="en-US" altLang="ja-JP" dirty="0" smtClean="0"/>
              <a:t>Radical </a:t>
            </a:r>
            <a:r>
              <a:rPr lang="en-US" altLang="ja-JP" dirty="0" smtClean="0"/>
              <a:t>Impermanence and the Problem of Cooperative Production</a:t>
            </a:r>
          </a:p>
          <a:p>
            <a:pPr marL="514350" indent="-514350">
              <a:buAutoNum type="arabicPeriod"/>
            </a:pPr>
            <a:r>
              <a:rPr kumimoji="1" lang="en-US" altLang="ja-JP" dirty="0" err="1" smtClean="0"/>
              <a:t>Śāntarakṣita</a:t>
            </a:r>
            <a:r>
              <a:rPr kumimoji="1" lang="en-US" altLang="ja-JP" dirty="0" smtClean="0"/>
              <a:t> and </a:t>
            </a:r>
            <a:r>
              <a:rPr kumimoji="1" lang="en-US" altLang="ja-JP" dirty="0" err="1" smtClean="0"/>
              <a:t>Kamalaśīla’s</a:t>
            </a:r>
            <a:r>
              <a:rPr kumimoji="1" lang="en-US" altLang="ja-JP" dirty="0" smtClean="0"/>
              <a:t> Answer: Collective Power</a:t>
            </a:r>
            <a:endParaRPr kumimoji="1" lang="en-US" altLang="ja-JP" i="1" dirty="0" smtClean="0"/>
          </a:p>
          <a:p>
            <a:pPr marL="514350" indent="-514350">
              <a:buAutoNum type="arabicPeriod"/>
            </a:pPr>
            <a:r>
              <a:rPr lang="en-US" altLang="ja-JP" dirty="0" smtClean="0">
                <a:solidFill>
                  <a:schemeClr val="accent5"/>
                </a:solidFill>
              </a:rPr>
              <a:t>Clarification: </a:t>
            </a:r>
            <a:r>
              <a:rPr lang="en-US" altLang="ja-JP" dirty="0" err="1" smtClean="0">
                <a:solidFill>
                  <a:schemeClr val="accent5"/>
                </a:solidFill>
              </a:rPr>
              <a:t>Dharmakīrti’s</a:t>
            </a:r>
            <a:r>
              <a:rPr lang="en-US" altLang="ja-JP" dirty="0" smtClean="0">
                <a:solidFill>
                  <a:schemeClr val="accent5"/>
                </a:solidFill>
              </a:rPr>
              <a:t> Explanation and Examples</a:t>
            </a:r>
            <a:endParaRPr kumimoji="1" lang="en-US" altLang="ja-JP" dirty="0" smtClean="0">
              <a:solidFill>
                <a:schemeClr val="accent5"/>
              </a:solidFill>
            </a:endParaRPr>
          </a:p>
          <a:p>
            <a:pPr marL="514350" indent="-514350">
              <a:buAutoNum type="arabicPeriod"/>
            </a:pPr>
            <a:r>
              <a:rPr lang="en-US" altLang="ja-JP" dirty="0"/>
              <a:t>Evaluation of </a:t>
            </a:r>
            <a:r>
              <a:rPr lang="en-US" altLang="ja-JP" dirty="0" err="1"/>
              <a:t>Katsura</a:t>
            </a:r>
            <a:r>
              <a:rPr lang="en-US" altLang="ja-JP" dirty="0"/>
              <a:t> and </a:t>
            </a:r>
            <a:r>
              <a:rPr lang="en-US" altLang="ja-JP" dirty="0" err="1"/>
              <a:t>Inami</a:t>
            </a:r>
            <a:endParaRPr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339849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Clarificatory</a:t>
            </a:r>
            <a:r>
              <a:rPr lang="en-US" dirty="0" smtClean="0"/>
              <a:t>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What is “Collective Power”?</a:t>
            </a:r>
          </a:p>
          <a:p>
            <a:pPr marL="514350" indent="-514350">
              <a:buAutoNum type="arabicPeriod"/>
            </a:pPr>
            <a:r>
              <a:rPr lang="en-US" dirty="0" smtClean="0"/>
              <a:t>Do individual causes have the same, or similar, powers or are they different?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is the point of allowing the collection to be called a single cause?</a:t>
            </a:r>
          </a:p>
        </p:txBody>
      </p:sp>
    </p:spTree>
    <p:extLst>
      <p:ext uri="{BB962C8B-B14F-4D97-AF65-F5344CB8AC3E}">
        <p14:creationId xmlns:p14="http://schemas.microsoft.com/office/powerpoint/2010/main" val="25092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Clarificatory</a:t>
            </a:r>
            <a:r>
              <a:rPr lang="en-US" dirty="0" smtClean="0"/>
              <a:t>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What is “Collective Power”?</a:t>
            </a: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chemeClr val="accent5"/>
                </a:solidFill>
              </a:rPr>
              <a:t>Do individual causes have the same, or similar, powers or are they different?</a:t>
            </a:r>
          </a:p>
          <a:p>
            <a:pPr marL="514350" indent="-514350">
              <a:buAutoNum type="arabicPeriod"/>
            </a:pPr>
            <a:r>
              <a:rPr lang="en-US" dirty="0" smtClean="0"/>
              <a:t>What is the point of allowing the collection to be called a single cause?</a:t>
            </a:r>
          </a:p>
        </p:txBody>
      </p:sp>
    </p:spTree>
    <p:extLst>
      <p:ext uri="{BB962C8B-B14F-4D97-AF65-F5344CB8AC3E}">
        <p14:creationId xmlns:p14="http://schemas.microsoft.com/office/powerpoint/2010/main" val="349037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Dharmak</a:t>
            </a:r>
            <a:r>
              <a:rPr lang="en-US" altLang="ja-JP" dirty="0" err="1" smtClean="0"/>
              <a:t>īrti’s</a:t>
            </a:r>
            <a:r>
              <a:rPr lang="en-US" altLang="ja-JP" dirty="0" smtClean="0"/>
              <a:t>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6828"/>
            <a:ext cx="10515600" cy="519018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HB9, 13-10, 4</a:t>
            </a:r>
          </a:p>
          <a:p>
            <a:pPr marL="0" indent="0">
              <a:buNone/>
            </a:pPr>
            <a:r>
              <a:rPr lang="en-US" dirty="0" smtClean="0"/>
              <a:t>A pot, made by some cooperative causal factors, viz. a lump of clay, a potter, strings, etc., has:</a:t>
            </a:r>
          </a:p>
          <a:p>
            <a:pPr>
              <a:buFontTx/>
              <a:buChar char="-"/>
            </a:pPr>
            <a:r>
              <a:rPr lang="en-US" dirty="0" smtClean="0"/>
              <a:t>An essential feature distinguishing it from non-clay things such as trees, etc., caused by the lump of clay.</a:t>
            </a:r>
          </a:p>
          <a:p>
            <a:pPr>
              <a:buFontTx/>
              <a:buChar char="-"/>
            </a:pPr>
            <a:r>
              <a:rPr lang="en-US" dirty="0" smtClean="0"/>
              <a:t>A certain special form distinguishing it from other [clay] things, caused by the potter.</a:t>
            </a:r>
          </a:p>
          <a:p>
            <a:pPr>
              <a:buFontTx/>
              <a:buChar char="-"/>
            </a:pPr>
            <a:r>
              <a:rPr lang="en-US" dirty="0" smtClean="0"/>
              <a:t>An essential feature distinguishing it from other  [jar] things such as a pot made with a potter’s wheel, caused by the strings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endParaRPr lang="en-US" dirty="0" smtClean="0"/>
          </a:p>
          <a:p>
            <a:pPr marL="0" indent="0">
              <a:buNone/>
            </a:pPr>
            <a:r>
              <a:rPr lang="en-US" sz="2400" i="1" dirty="0" err="1" smtClean="0"/>
              <a:t>mṛtpiṇdakulālasūtrādibhyo</a:t>
            </a:r>
            <a:r>
              <a:rPr lang="en-US" sz="2400" i="1" dirty="0" smtClean="0"/>
              <a:t> </a:t>
            </a:r>
            <a:r>
              <a:rPr lang="en-US" sz="2400" i="1" dirty="0" err="1"/>
              <a:t>bhavato</a:t>
            </a:r>
            <a:r>
              <a:rPr lang="en-US" sz="2400" i="1" dirty="0"/>
              <a:t> </a:t>
            </a:r>
            <a:r>
              <a:rPr lang="en-US" sz="2400" i="1" dirty="0" err="1"/>
              <a:t>ghaṭasya</a:t>
            </a:r>
            <a:r>
              <a:rPr lang="en-US" sz="2400" i="1" dirty="0"/>
              <a:t> </a:t>
            </a:r>
            <a:r>
              <a:rPr lang="en-US" sz="2400" i="1" dirty="0" err="1"/>
              <a:t>mṛtpiṇdād</a:t>
            </a:r>
            <a:r>
              <a:rPr lang="en-US" sz="2400" i="1" dirty="0"/>
              <a:t> </a:t>
            </a:r>
            <a:r>
              <a:rPr lang="en-US" sz="2400" i="1" dirty="0" err="1"/>
              <a:t>amṛtsvabhāvebhyo</a:t>
            </a:r>
            <a:r>
              <a:rPr lang="en-US" sz="2400" i="1" dirty="0"/>
              <a:t> </a:t>
            </a:r>
            <a:r>
              <a:rPr lang="en-US" sz="2400" i="1" dirty="0" err="1"/>
              <a:t>vṛkṣādibhyo</a:t>
            </a:r>
            <a:r>
              <a:rPr lang="en-US" sz="2400" i="1" dirty="0"/>
              <a:t> </a:t>
            </a:r>
            <a:r>
              <a:rPr lang="en-US" sz="2400" i="1" dirty="0" err="1"/>
              <a:t>bhinnaḥ</a:t>
            </a:r>
            <a:r>
              <a:rPr lang="en-US" sz="2400" i="1" dirty="0"/>
              <a:t> </a:t>
            </a:r>
            <a:r>
              <a:rPr lang="en-US" sz="2400" i="1" dirty="0" err="1"/>
              <a:t>svabhāvaḥ</a:t>
            </a:r>
            <a:r>
              <a:rPr lang="en-US" sz="2400" i="1" dirty="0"/>
              <a:t> </a:t>
            </a:r>
            <a:r>
              <a:rPr lang="en-US" sz="2400" i="1" dirty="0" err="1"/>
              <a:t>kulālāt</a:t>
            </a:r>
            <a:r>
              <a:rPr lang="en-US" sz="2400" i="1" dirty="0"/>
              <a:t> </a:t>
            </a:r>
            <a:r>
              <a:rPr lang="en-US" sz="2400" i="1" dirty="0" err="1"/>
              <a:t>tasya</a:t>
            </a:r>
            <a:r>
              <a:rPr lang="en-US" sz="2400" i="1" dirty="0"/>
              <a:t> </a:t>
            </a:r>
            <a:r>
              <a:rPr lang="en-US" sz="2400" i="1" dirty="0" err="1"/>
              <a:t>eva</a:t>
            </a:r>
            <a:r>
              <a:rPr lang="en-US" sz="2400" i="1" dirty="0"/>
              <a:t> </a:t>
            </a:r>
            <a:r>
              <a:rPr lang="en-US" sz="2400" i="1" dirty="0" err="1"/>
              <a:t>mṛdātmanaḥ</a:t>
            </a:r>
            <a:r>
              <a:rPr lang="en-US" sz="2400" i="1" dirty="0"/>
              <a:t> </a:t>
            </a:r>
            <a:r>
              <a:rPr lang="en-US" sz="2400" i="1" dirty="0" err="1"/>
              <a:t>sataḥ</a:t>
            </a:r>
            <a:r>
              <a:rPr lang="en-US" sz="2400" i="1" dirty="0"/>
              <a:t> </a:t>
            </a:r>
            <a:r>
              <a:rPr lang="en-US" sz="2400" i="1" dirty="0" err="1"/>
              <a:t>saṃsthānaviśeṣātmatayā</a:t>
            </a:r>
            <a:r>
              <a:rPr lang="en-US" sz="2400" i="1" dirty="0"/>
              <a:t> </a:t>
            </a:r>
            <a:r>
              <a:rPr lang="en-US" sz="2400" i="1" dirty="0" err="1"/>
              <a:t>tadanyebhyo</a:t>
            </a:r>
            <a:r>
              <a:rPr lang="en-US" sz="2400" i="1" dirty="0"/>
              <a:t> </a:t>
            </a:r>
            <a:r>
              <a:rPr lang="en-US" sz="2400" i="1" dirty="0" err="1"/>
              <a:t>bhinnaḥ</a:t>
            </a:r>
            <a:r>
              <a:rPr lang="en-US" sz="2400" i="1" dirty="0"/>
              <a:t> </a:t>
            </a:r>
            <a:r>
              <a:rPr lang="en-US" sz="2400" i="1" dirty="0" err="1"/>
              <a:t>sūtrāt</a:t>
            </a:r>
            <a:r>
              <a:rPr lang="en-US" sz="2400" i="1" dirty="0"/>
              <a:t> </a:t>
            </a:r>
            <a:r>
              <a:rPr lang="en-US" sz="2400" i="1" dirty="0" err="1"/>
              <a:t>tasya</a:t>
            </a:r>
            <a:r>
              <a:rPr lang="en-US" sz="2400" i="1" dirty="0"/>
              <a:t> </a:t>
            </a:r>
            <a:r>
              <a:rPr lang="en-US" sz="2400" i="1" dirty="0" err="1"/>
              <a:t>eva</a:t>
            </a:r>
            <a:r>
              <a:rPr lang="en-US" sz="2400" i="1" dirty="0"/>
              <a:t> </a:t>
            </a:r>
            <a:r>
              <a:rPr lang="en-US" sz="2400" i="1" dirty="0" err="1"/>
              <a:t>mṛtsaṃsthānaviśeṣātmanaś</a:t>
            </a:r>
            <a:r>
              <a:rPr lang="en-US" sz="2400" i="1" dirty="0"/>
              <a:t> </a:t>
            </a:r>
            <a:r>
              <a:rPr lang="en-US" sz="2400" i="1" dirty="0" err="1"/>
              <a:t>cakrāder</a:t>
            </a:r>
            <a:r>
              <a:rPr lang="en-US" sz="2400" i="1" dirty="0"/>
              <a:t> </a:t>
            </a:r>
            <a:r>
              <a:rPr lang="en-US" sz="2400" i="1" dirty="0" err="1"/>
              <a:t>vibhaktaḥ</a:t>
            </a:r>
            <a:r>
              <a:rPr lang="en-US" sz="2400" i="1" dirty="0"/>
              <a:t> </a:t>
            </a:r>
            <a:r>
              <a:rPr lang="en-US" sz="2400" i="1" dirty="0" err="1"/>
              <a:t>svabhāvo</a:t>
            </a:r>
            <a:r>
              <a:rPr lang="en-US" sz="2400" i="1" dirty="0"/>
              <a:t> </a:t>
            </a:r>
            <a:r>
              <a:rPr lang="en-US" sz="2400" i="1" dirty="0" err="1"/>
              <a:t>bhavati</a:t>
            </a:r>
            <a:endParaRPr lang="en-US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213872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makeup-fx.com/images/clay_0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558" y="515659"/>
            <a:ext cx="2009625" cy="13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livedoor.2.blogimg.jp/hanagenuki-jet/imgs/8/9/892941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557" y="2589336"/>
            <a:ext cx="3241500" cy="182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722.photobucket.com/albums/ww222/krislynnPSP/strin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007" y="4797152"/>
            <a:ext cx="2658729" cy="184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hydroponicsnewyorkcity.com/wp-content/uploads/2011/11/clay-po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804" y="2852936"/>
            <a:ext cx="3549196" cy="236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右矢印 3"/>
          <p:cNvSpPr/>
          <p:nvPr/>
        </p:nvSpPr>
        <p:spPr>
          <a:xfrm rot="1588389">
            <a:off x="3702339" y="2220533"/>
            <a:ext cx="4169995" cy="204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 rot="1571712">
            <a:off x="5112468" y="1945675"/>
            <a:ext cx="1850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Clay-character</a:t>
            </a:r>
            <a:endParaRPr lang="ja-JP" altLang="en-US" dirty="0"/>
          </a:p>
        </p:txBody>
      </p:sp>
      <p:sp>
        <p:nvSpPr>
          <p:cNvPr id="11" name="右矢印 10"/>
          <p:cNvSpPr/>
          <p:nvPr/>
        </p:nvSpPr>
        <p:spPr>
          <a:xfrm rot="373399">
            <a:off x="5119211" y="3865845"/>
            <a:ext cx="2555333" cy="242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 rot="397541">
            <a:off x="5617142" y="351766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Pot-character</a:t>
            </a:r>
            <a:endParaRPr lang="ja-JP" altLang="en-US" dirty="0"/>
          </a:p>
        </p:txBody>
      </p:sp>
      <p:sp>
        <p:nvSpPr>
          <p:cNvPr id="13" name="右矢印 12"/>
          <p:cNvSpPr/>
          <p:nvPr/>
        </p:nvSpPr>
        <p:spPr>
          <a:xfrm rot="21071915">
            <a:off x="4219963" y="5249388"/>
            <a:ext cx="3497716" cy="2210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 rot="21087507">
            <a:off x="4433670" y="4898503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Made-with-string-character</a:t>
            </a:r>
            <a:endParaRPr lang="ja-JP" altLang="en-US" dirty="0"/>
          </a:p>
        </p:txBody>
      </p:sp>
      <p:grpSp>
        <p:nvGrpSpPr>
          <p:cNvPr id="10" name="グループ化 9"/>
          <p:cNvGrpSpPr/>
          <p:nvPr/>
        </p:nvGrpSpPr>
        <p:grpSpPr>
          <a:xfrm>
            <a:off x="7451235" y="724741"/>
            <a:ext cx="4080806" cy="1662986"/>
            <a:chOff x="4872876" y="325854"/>
            <a:chExt cx="4080806" cy="1662986"/>
          </a:xfrm>
        </p:grpSpPr>
        <p:sp>
          <p:nvSpPr>
            <p:cNvPr id="9" name="正方形/長方形 8"/>
            <p:cNvSpPr/>
            <p:nvPr/>
          </p:nvSpPr>
          <p:spPr>
            <a:xfrm>
              <a:off x="4872876" y="325854"/>
              <a:ext cx="4080806" cy="16629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8" name="テキスト ボックス 7"/>
            <p:cNvSpPr txBox="1"/>
            <p:nvPr/>
          </p:nvSpPr>
          <p:spPr>
            <a:xfrm>
              <a:off x="4921234" y="325854"/>
              <a:ext cx="403244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3200" dirty="0"/>
                <a:t>Each cause </a:t>
              </a:r>
              <a:r>
                <a:rPr lang="en-US" altLang="ja-JP" sz="3200" dirty="0" smtClean="0"/>
                <a:t>contributes different characters to </a:t>
              </a:r>
              <a:r>
                <a:rPr lang="en-US" altLang="ja-JP" sz="3200" dirty="0"/>
                <a:t>the common effect.</a:t>
              </a:r>
              <a:endParaRPr lang="ja-JP" alt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9346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Sprout Situation</a:t>
            </a:r>
            <a:endParaRPr 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1474245" y="1915013"/>
            <a:ext cx="8974393" cy="4038410"/>
            <a:chOff x="1474245" y="1915013"/>
            <a:chExt cx="8974393" cy="4038410"/>
          </a:xfrm>
        </p:grpSpPr>
        <p:grpSp>
          <p:nvGrpSpPr>
            <p:cNvPr id="27" name="Group 26"/>
            <p:cNvGrpSpPr/>
            <p:nvPr/>
          </p:nvGrpSpPr>
          <p:grpSpPr>
            <a:xfrm>
              <a:off x="1474245" y="1915013"/>
              <a:ext cx="3540137" cy="4038410"/>
              <a:chOff x="1148129" y="2014723"/>
              <a:chExt cx="4067815" cy="4640358"/>
            </a:xfrm>
          </p:grpSpPr>
          <p:pic>
            <p:nvPicPr>
              <p:cNvPr id="28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4447" y="2402213"/>
                <a:ext cx="1133475" cy="1600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9" name="Group 28"/>
              <p:cNvGrpSpPr/>
              <p:nvPr/>
            </p:nvGrpSpPr>
            <p:grpSpPr>
              <a:xfrm>
                <a:off x="2048769" y="3972686"/>
                <a:ext cx="3167175" cy="1133341"/>
                <a:chOff x="1533614" y="3515932"/>
                <a:chExt cx="3167175" cy="1133341"/>
              </a:xfrm>
            </p:grpSpPr>
            <p:pic>
              <p:nvPicPr>
                <p:cNvPr id="32" name="Picture 2" descr="http://images.clipartpanda.com/seed-clipart-science_seed_pods.gi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33614" y="3651585"/>
                  <a:ext cx="3047809" cy="8560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3" name="Rectangle 32"/>
                <p:cNvSpPr/>
                <p:nvPr/>
              </p:nvSpPr>
              <p:spPr>
                <a:xfrm>
                  <a:off x="2047741" y="3515932"/>
                  <a:ext cx="2653048" cy="113334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30" name="Picture 8" descr="http://www.clipartbest.com/cliparts/9cp/rq4/9cprq4gcE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8129" y="4565116"/>
                <a:ext cx="2161741" cy="20899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10" descr="http://images.clipartpanda.com/sun-clip-art-sun-medium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67922" y="2014723"/>
                <a:ext cx="1905000" cy="1905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4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21972" y="4202010"/>
              <a:ext cx="2026666" cy="15855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Right Arrow 7"/>
            <p:cNvSpPr/>
            <p:nvPr/>
          </p:nvSpPr>
          <p:spPr>
            <a:xfrm rot="457666">
              <a:off x="2848764" y="4419465"/>
              <a:ext cx="5262269" cy="1690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ight Arrow 7"/>
            <p:cNvSpPr/>
            <p:nvPr/>
          </p:nvSpPr>
          <p:spPr>
            <a:xfrm>
              <a:off x="3318176" y="5279435"/>
              <a:ext cx="4809779" cy="20138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ight Arrow 7"/>
            <p:cNvSpPr/>
            <p:nvPr/>
          </p:nvSpPr>
          <p:spPr>
            <a:xfrm rot="1102589">
              <a:off x="4278720" y="3442645"/>
              <a:ext cx="4184097" cy="21135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ight Arrow 7"/>
            <p:cNvSpPr/>
            <p:nvPr/>
          </p:nvSpPr>
          <p:spPr>
            <a:xfrm rot="634409">
              <a:off x="2960957" y="3872625"/>
              <a:ext cx="5165638" cy="17692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テキスト ボックス 2"/>
            <p:cNvSpPr txBox="1"/>
            <p:nvPr/>
          </p:nvSpPr>
          <p:spPr>
            <a:xfrm rot="458809">
              <a:off x="4418067" y="4064497"/>
              <a:ext cx="17821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Plant-character</a:t>
              </a:r>
              <a:endParaRPr kumimoji="1" lang="ja-JP" altLang="en-US" dirty="0"/>
            </a:p>
          </p:txBody>
        </p:sp>
        <p:sp>
          <p:nvSpPr>
            <p:cNvPr id="4" name="テキスト ボックス 3"/>
            <p:cNvSpPr txBox="1"/>
            <p:nvPr/>
          </p:nvSpPr>
          <p:spPr>
            <a:xfrm rot="617381">
              <a:off x="4411349" y="3557254"/>
              <a:ext cx="25659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Moisture-character</a:t>
              </a:r>
              <a:endParaRPr kumimoji="1" lang="ja-JP" altLang="en-US" dirty="0"/>
            </a:p>
          </p:txBody>
        </p:sp>
        <p:sp>
          <p:nvSpPr>
            <p:cNvPr id="14" name="テキスト ボックス 13"/>
            <p:cNvSpPr txBox="1"/>
            <p:nvPr/>
          </p:nvSpPr>
          <p:spPr>
            <a:xfrm>
              <a:off x="4492169" y="4994795"/>
              <a:ext cx="22486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Mineral-character</a:t>
              </a:r>
              <a:endParaRPr kumimoji="1" lang="ja-JP" altLang="en-US" dirty="0"/>
            </a:p>
          </p:txBody>
        </p:sp>
        <p:sp>
          <p:nvSpPr>
            <p:cNvPr id="15" name="テキスト ボックス 14"/>
            <p:cNvSpPr txBox="1"/>
            <p:nvPr/>
          </p:nvSpPr>
          <p:spPr>
            <a:xfrm rot="1178743">
              <a:off x="5495211" y="3186746"/>
              <a:ext cx="24912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Energy-character</a:t>
              </a:r>
              <a:endParaRPr kumimoji="1" lang="ja-JP" altLang="en-US" dirty="0"/>
            </a:p>
          </p:txBody>
        </p:sp>
      </p:grpSp>
      <p:grpSp>
        <p:nvGrpSpPr>
          <p:cNvPr id="43" name="グループ化 42"/>
          <p:cNvGrpSpPr/>
          <p:nvPr/>
        </p:nvGrpSpPr>
        <p:grpSpPr>
          <a:xfrm>
            <a:off x="7885453" y="1668069"/>
            <a:ext cx="4080806" cy="1662986"/>
            <a:chOff x="4872876" y="325854"/>
            <a:chExt cx="4080806" cy="1662986"/>
          </a:xfrm>
        </p:grpSpPr>
        <p:sp>
          <p:nvSpPr>
            <p:cNvPr id="44" name="正方形/長方形 43"/>
            <p:cNvSpPr/>
            <p:nvPr/>
          </p:nvSpPr>
          <p:spPr>
            <a:xfrm>
              <a:off x="4872876" y="325854"/>
              <a:ext cx="4080806" cy="16629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45" name="テキスト ボックス 44"/>
            <p:cNvSpPr txBox="1"/>
            <p:nvPr/>
          </p:nvSpPr>
          <p:spPr>
            <a:xfrm>
              <a:off x="4921234" y="325854"/>
              <a:ext cx="403244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3200" dirty="0"/>
                <a:t>Each cause </a:t>
              </a:r>
              <a:r>
                <a:rPr lang="en-US" altLang="ja-JP" sz="3200" dirty="0" smtClean="0"/>
                <a:t>contributes different characters to </a:t>
              </a:r>
              <a:r>
                <a:rPr lang="en-US" altLang="ja-JP" sz="3200" dirty="0"/>
                <a:t>the common effect.</a:t>
              </a:r>
              <a:endParaRPr lang="ja-JP" alt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7369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Clarificatory</a:t>
            </a:r>
            <a:r>
              <a:rPr lang="en-US" dirty="0" smtClean="0"/>
              <a:t>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What is “Collective Power”?</a:t>
            </a:r>
          </a:p>
          <a:p>
            <a:pPr marL="514350" indent="-514350">
              <a:buAutoNum type="arabicPeriod"/>
            </a:pPr>
            <a:r>
              <a:rPr lang="en-US" dirty="0" smtClean="0"/>
              <a:t>Do individual causes have the same, or similar, powers or are they different?</a:t>
            </a:r>
          </a:p>
          <a:p>
            <a:pPr marL="0" indent="0">
              <a:buNone/>
            </a:pPr>
            <a:r>
              <a:rPr lang="en-US" dirty="0" smtClean="0"/>
              <a:t>      </a:t>
            </a:r>
            <a:r>
              <a:rPr lang="en-US" dirty="0" smtClean="0">
                <a:solidFill>
                  <a:srgbClr val="FF0000"/>
                </a:solidFill>
              </a:rPr>
              <a:t>Answer: They have different powers; e.g. producing a single pot.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AutoNum type="arabicPeriod" startAt="2"/>
            </a:pPr>
            <a:r>
              <a:rPr lang="en-US" dirty="0" smtClean="0"/>
              <a:t>What is the point of allowing the collection to be called a single </a:t>
            </a:r>
          </a:p>
          <a:p>
            <a:pPr marL="0" indent="0">
              <a:buNone/>
            </a:pPr>
            <a:r>
              <a:rPr lang="en-US" dirty="0" smtClean="0"/>
              <a:t>       cause?</a:t>
            </a:r>
          </a:p>
        </p:txBody>
      </p:sp>
      <p:pic>
        <p:nvPicPr>
          <p:cNvPr id="4" name="Picture 2" descr="http://www.polyvore.com/cgi/img-thing?.out=jpg&amp;size=l&amp;tid=14551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8" y="2222533"/>
            <a:ext cx="840160" cy="8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60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err="1"/>
              <a:t>Dharmakīrti’s</a:t>
            </a:r>
            <a:r>
              <a:rPr lang="en-US" altLang="ja-JP" dirty="0"/>
              <a:t> </a:t>
            </a:r>
            <a:r>
              <a:rPr lang="en-US" altLang="ja-JP" dirty="0" smtClean="0"/>
              <a:t>Reasons for Counting</a:t>
            </a:r>
            <a:br>
              <a:rPr lang="en-US" altLang="ja-JP" dirty="0" smtClean="0"/>
            </a:br>
            <a:r>
              <a:rPr lang="en-US" altLang="ja-JP" dirty="0" smtClean="0"/>
              <a:t>Multiple Causes as One Cause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42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kumimoji="1" lang="en-US" altLang="ja-JP" dirty="0" smtClean="0"/>
              <a:t>PVSV68, 7-13</a:t>
            </a:r>
          </a:p>
          <a:p>
            <a:pPr marL="0" indent="0">
              <a:buNone/>
            </a:pPr>
            <a:r>
              <a:rPr kumimoji="1" lang="en-US" altLang="ja-JP" dirty="0" smtClean="0"/>
              <a:t>When some aggregate of things produce a single effect, a worldly person, who thinks that there is no use to address the differences among them because they have a joint purpose, uses a single word “pot” with respect to them.</a:t>
            </a:r>
          </a:p>
          <a:p>
            <a:pPr marL="0" indent="0">
              <a:buNone/>
            </a:pPr>
            <a:r>
              <a:rPr lang="en-US" altLang="ja-JP" dirty="0" smtClean="0"/>
              <a:t>PVSV68, 13-18</a:t>
            </a:r>
          </a:p>
          <a:p>
            <a:pPr marL="0" indent="0">
              <a:buNone/>
            </a:pPr>
            <a:r>
              <a:rPr kumimoji="1" lang="en-US" altLang="ja-JP" dirty="0" smtClean="0"/>
              <a:t>Moreover</a:t>
            </a:r>
            <a:r>
              <a:rPr kumimoji="1" lang="en-US" altLang="ja-JP" dirty="0" smtClean="0"/>
              <a:t>, the single word [“pot”] is used </a:t>
            </a:r>
            <a:r>
              <a:rPr lang="en-US" altLang="ja-JP" dirty="0" smtClean="0"/>
              <a:t>for the purpose of indicating the </a:t>
            </a:r>
            <a:r>
              <a:rPr lang="en-US" altLang="ja-JP" dirty="0" smtClean="0">
                <a:solidFill>
                  <a:srgbClr val="FF0000"/>
                </a:solidFill>
              </a:rPr>
              <a:t>power to produce one thing</a:t>
            </a:r>
            <a:r>
              <a:rPr kumimoji="1" lang="en-US" altLang="ja-JP" dirty="0" smtClean="0"/>
              <a:t>, or because it depends on </a:t>
            </a:r>
            <a:r>
              <a:rPr kumimoji="1" lang="en-US" altLang="ja-JP" dirty="0" smtClean="0">
                <a:solidFill>
                  <a:srgbClr val="FF0000"/>
                </a:solidFill>
              </a:rPr>
              <a:t>verbal convention</a:t>
            </a:r>
            <a:r>
              <a:rPr kumimoji="1" lang="en-US" altLang="ja-JP" dirty="0" smtClean="0"/>
              <a:t>.</a:t>
            </a: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en-US" sz="2400" i="1" dirty="0"/>
              <a:t>y</a:t>
            </a:r>
            <a:r>
              <a:rPr lang="en-US" sz="2400" i="1" dirty="0" smtClean="0"/>
              <a:t>e </a:t>
            </a:r>
            <a:r>
              <a:rPr lang="en-US" sz="2400" i="1" dirty="0" err="1"/>
              <a:t>samastāḥ</a:t>
            </a:r>
            <a:r>
              <a:rPr lang="en-US" sz="2400" i="1" dirty="0"/>
              <a:t> </a:t>
            </a:r>
            <a:r>
              <a:rPr lang="en-US" sz="2400" i="1" dirty="0" err="1"/>
              <a:t>kiṃcid</a:t>
            </a:r>
            <a:r>
              <a:rPr lang="en-US" sz="2400" i="1" dirty="0"/>
              <a:t> </a:t>
            </a:r>
            <a:r>
              <a:rPr lang="en-US" sz="2400" i="1" dirty="0" err="1"/>
              <a:t>ekaṃ</a:t>
            </a:r>
            <a:r>
              <a:rPr lang="en-US" sz="2400" i="1" dirty="0"/>
              <a:t> </a:t>
            </a:r>
            <a:r>
              <a:rPr lang="en-US" sz="2400" i="1" dirty="0" err="1"/>
              <a:t>kāryaṃ</a:t>
            </a:r>
            <a:r>
              <a:rPr lang="en-US" sz="2400" i="1" dirty="0"/>
              <a:t> </a:t>
            </a:r>
            <a:r>
              <a:rPr lang="en-US" sz="2400" i="1" dirty="0" err="1"/>
              <a:t>kurvanti</a:t>
            </a:r>
            <a:r>
              <a:rPr lang="en-US" sz="2400" i="1" dirty="0"/>
              <a:t> </a:t>
            </a:r>
            <a:r>
              <a:rPr lang="en-US" sz="2400" i="1" dirty="0" err="1"/>
              <a:t>teṣāṃ</a:t>
            </a:r>
            <a:r>
              <a:rPr lang="en-US" sz="2400" i="1" dirty="0"/>
              <a:t> </a:t>
            </a:r>
            <a:r>
              <a:rPr lang="en-US" sz="2400" i="1" dirty="0" err="1"/>
              <a:t>tatra</a:t>
            </a:r>
            <a:r>
              <a:rPr lang="en-US" sz="2400" i="1" dirty="0"/>
              <a:t> </a:t>
            </a:r>
            <a:r>
              <a:rPr lang="en-US" sz="2400" i="1" dirty="0" err="1"/>
              <a:t>viśeṣābhāvād</a:t>
            </a:r>
            <a:r>
              <a:rPr lang="en-US" sz="2400" i="1" dirty="0"/>
              <a:t> </a:t>
            </a:r>
            <a:r>
              <a:rPr lang="en-US" sz="2400" i="1" dirty="0" err="1"/>
              <a:t>apārthikā</a:t>
            </a:r>
            <a:r>
              <a:rPr lang="en-US" sz="2400" i="1" dirty="0"/>
              <a:t> </a:t>
            </a:r>
            <a:r>
              <a:rPr lang="en-US" sz="2400" i="1" dirty="0" err="1"/>
              <a:t>viśeṣacodaneti</a:t>
            </a:r>
            <a:r>
              <a:rPr lang="en-US" sz="2400" i="1" dirty="0"/>
              <a:t> </a:t>
            </a:r>
            <a:r>
              <a:rPr lang="en-US" sz="2400" i="1" dirty="0" err="1"/>
              <a:t>sakṛt</a:t>
            </a:r>
            <a:r>
              <a:rPr lang="en-US" sz="2400" i="1" dirty="0"/>
              <a:t> </a:t>
            </a:r>
            <a:r>
              <a:rPr lang="en-US" sz="2400" i="1" dirty="0" err="1"/>
              <a:t>sarveṣāṃ</a:t>
            </a:r>
            <a:r>
              <a:rPr lang="en-US" sz="2400" i="1" dirty="0"/>
              <a:t> </a:t>
            </a:r>
            <a:r>
              <a:rPr lang="en-US" sz="2400" i="1" dirty="0" err="1"/>
              <a:t>niyojanārtham</a:t>
            </a:r>
            <a:r>
              <a:rPr lang="en-US" sz="2400" i="1" dirty="0"/>
              <a:t> </a:t>
            </a:r>
            <a:r>
              <a:rPr lang="en-US" sz="2400" i="1" dirty="0" err="1"/>
              <a:t>ekam</a:t>
            </a:r>
            <a:r>
              <a:rPr lang="en-US" sz="2400" i="1" dirty="0"/>
              <a:t> </a:t>
            </a:r>
            <a:r>
              <a:rPr lang="en-US" sz="2400" i="1" dirty="0" err="1"/>
              <a:t>ayaṃ</a:t>
            </a:r>
            <a:r>
              <a:rPr lang="en-US" sz="2400" i="1" dirty="0"/>
              <a:t> </a:t>
            </a:r>
            <a:r>
              <a:rPr lang="en-US" sz="2400" i="1" dirty="0" err="1"/>
              <a:t>lokaḥ</a:t>
            </a:r>
            <a:r>
              <a:rPr lang="en-US" sz="2400" i="1" dirty="0"/>
              <a:t> </a:t>
            </a:r>
            <a:r>
              <a:rPr lang="en-US" sz="2400" i="1" dirty="0" err="1"/>
              <a:t>śabdaṃ</a:t>
            </a:r>
            <a:r>
              <a:rPr lang="en-US" sz="2400" i="1" dirty="0"/>
              <a:t> </a:t>
            </a:r>
            <a:r>
              <a:rPr lang="en-US" sz="2400" i="1" dirty="0" err="1"/>
              <a:t>teṣu</a:t>
            </a:r>
            <a:r>
              <a:rPr lang="en-US" sz="2400" i="1" dirty="0"/>
              <a:t> </a:t>
            </a:r>
            <a:r>
              <a:rPr lang="en-US" sz="2400" i="1" dirty="0" err="1"/>
              <a:t>niyuṅkte</a:t>
            </a:r>
            <a:r>
              <a:rPr lang="en-US" sz="2400" i="1" dirty="0"/>
              <a:t> </a:t>
            </a:r>
            <a:r>
              <a:rPr lang="en-US" sz="2400" i="1" dirty="0" err="1"/>
              <a:t>ghaṭa</a:t>
            </a:r>
            <a:r>
              <a:rPr lang="en-US" sz="2400" i="1" dirty="0"/>
              <a:t> </a:t>
            </a:r>
            <a:r>
              <a:rPr lang="en-US" sz="2400" i="1" dirty="0" err="1"/>
              <a:t>iti</a:t>
            </a:r>
            <a:r>
              <a:rPr lang="en-US" sz="2400" i="1" dirty="0"/>
              <a:t>/</a:t>
            </a:r>
          </a:p>
          <a:p>
            <a:pPr marL="0" indent="0">
              <a:buNone/>
            </a:pPr>
            <a:r>
              <a:rPr lang="en-US" sz="2400" i="1" dirty="0" err="1"/>
              <a:t>e</a:t>
            </a:r>
            <a:r>
              <a:rPr lang="en-US" sz="2400" i="1" dirty="0" err="1" smtClean="0"/>
              <a:t>kavacanam</a:t>
            </a:r>
            <a:r>
              <a:rPr lang="en-US" sz="2400" i="1" dirty="0" smtClean="0"/>
              <a:t> </a:t>
            </a:r>
            <a:r>
              <a:rPr lang="en-US" sz="2400" i="1" dirty="0" err="1"/>
              <a:t>api</a:t>
            </a:r>
            <a:r>
              <a:rPr lang="en-US" sz="2400" i="1" dirty="0"/>
              <a:t> </a:t>
            </a:r>
            <a:r>
              <a:rPr lang="en-US" sz="2400" i="1" dirty="0" err="1"/>
              <a:t>tadekaśaktisūcanārthaṃ</a:t>
            </a:r>
            <a:r>
              <a:rPr lang="en-US" sz="2400" i="1" dirty="0"/>
              <a:t> </a:t>
            </a:r>
            <a:r>
              <a:rPr lang="en-US" sz="2400" i="1" dirty="0" err="1"/>
              <a:t>saṃketaparatantraṃ</a:t>
            </a:r>
            <a:r>
              <a:rPr lang="en-US" sz="2400" i="1" dirty="0"/>
              <a:t> </a:t>
            </a:r>
            <a:r>
              <a:rPr lang="en-US" sz="2400" i="1" dirty="0" err="1"/>
              <a:t>vā</a:t>
            </a:r>
            <a:r>
              <a:rPr lang="en-US" sz="2400" i="1" dirty="0"/>
              <a:t>/</a:t>
            </a:r>
          </a:p>
          <a:p>
            <a:pPr marL="0" indent="0">
              <a:buNone/>
            </a:pPr>
            <a:endParaRPr kumimoji="1" lang="en-US" altLang="ja-JP" sz="2400" i="1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2498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Clarificatory</a:t>
            </a:r>
            <a:r>
              <a:rPr lang="en-US" dirty="0" smtClean="0"/>
              <a:t>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is “Collective Power”?</a:t>
            </a:r>
          </a:p>
          <a:p>
            <a:pPr marL="514350" indent="-514350">
              <a:buAutoNum type="arabicPeriod"/>
            </a:pPr>
            <a:r>
              <a:rPr lang="en-US" dirty="0" smtClean="0"/>
              <a:t>Do individual causes have the same, or similar, powers or are they different?</a:t>
            </a:r>
          </a:p>
          <a:p>
            <a:pPr marL="0" indent="0">
              <a:buNone/>
            </a:pPr>
            <a:r>
              <a:rPr lang="en-US" dirty="0" smtClean="0"/>
              <a:t>      </a:t>
            </a:r>
            <a:r>
              <a:rPr lang="en-US" dirty="0" smtClean="0">
                <a:solidFill>
                  <a:srgbClr val="FF0000"/>
                </a:solidFill>
              </a:rPr>
              <a:t>Answer: They have different powers; e.g. producing a single pot.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AutoNum type="arabicPeriod" startAt="2"/>
            </a:pPr>
            <a:r>
              <a:rPr lang="en-US" dirty="0" smtClean="0"/>
              <a:t>What is the point of allowing the collection to be called a single </a:t>
            </a:r>
          </a:p>
          <a:p>
            <a:pPr marL="0" indent="0">
              <a:buNone/>
            </a:pPr>
            <a:r>
              <a:rPr lang="en-US" dirty="0" smtClean="0"/>
              <a:t>       cause?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      Answer: It is more convenient to do so, and/or we have singular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                     collection words; e.g. an aggregate as a pot.</a:t>
            </a:r>
          </a:p>
        </p:txBody>
      </p:sp>
      <p:pic>
        <p:nvPicPr>
          <p:cNvPr id="4" name="Picture 2" descr="http://www.polyvore.com/cgi/img-thing?.out=jpg&amp;size=l&amp;tid=14551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8" y="2222533"/>
            <a:ext cx="840160" cy="8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olyvore.com/cgi/img-thing?.out=jpg&amp;size=l&amp;tid=14551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8" y="3273304"/>
            <a:ext cx="840160" cy="8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1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Clarificatory</a:t>
            </a:r>
            <a:r>
              <a:rPr lang="en-US" dirty="0" smtClean="0"/>
              <a:t>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is “Collective Power”?</a:t>
            </a:r>
          </a:p>
          <a:p>
            <a:pPr marL="514350" indent="-514350">
              <a:buAutoNum type="arabicPeriod"/>
            </a:pPr>
            <a:r>
              <a:rPr lang="en-US" dirty="0" smtClean="0"/>
              <a:t>Do individual causes have the same, or similar, powers or are they different?</a:t>
            </a:r>
          </a:p>
          <a:p>
            <a:pPr marL="0" indent="0">
              <a:buNone/>
            </a:pPr>
            <a:r>
              <a:rPr lang="en-US" dirty="0" smtClean="0"/>
              <a:t>      Answer: They have different powers; e.g. producing </a:t>
            </a:r>
            <a:r>
              <a:rPr lang="en-US" dirty="0" smtClean="0">
                <a:solidFill>
                  <a:srgbClr val="FF0000"/>
                </a:solidFill>
              </a:rPr>
              <a:t>a single pot.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AutoNum type="arabicPeriod" startAt="2"/>
            </a:pPr>
            <a:r>
              <a:rPr lang="en-US" dirty="0" smtClean="0"/>
              <a:t>What is the point of allowing the collection to be called a single </a:t>
            </a:r>
          </a:p>
          <a:p>
            <a:pPr marL="0" indent="0">
              <a:buNone/>
            </a:pPr>
            <a:r>
              <a:rPr lang="en-US" dirty="0" smtClean="0"/>
              <a:t>       cause?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      </a:t>
            </a:r>
            <a:r>
              <a:rPr lang="en-US" dirty="0" smtClean="0"/>
              <a:t>Answer: It is more convenient to do so, and/or we have singular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collection words; e.g. </a:t>
            </a:r>
            <a:r>
              <a:rPr lang="en-US" dirty="0" smtClean="0">
                <a:solidFill>
                  <a:srgbClr val="FF0000"/>
                </a:solidFill>
              </a:rPr>
              <a:t>an aggregate as a pot.</a:t>
            </a:r>
          </a:p>
        </p:txBody>
      </p:sp>
      <p:pic>
        <p:nvPicPr>
          <p:cNvPr id="4" name="Picture 2" descr="http://www.polyvore.com/cgi/img-thing?.out=jpg&amp;size=l&amp;tid=14551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8" y="2222533"/>
            <a:ext cx="840160" cy="8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olyvore.com/cgi/img-thing?.out=jpg&amp;size=l&amp;tid=14551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8" y="3273304"/>
            <a:ext cx="840160" cy="8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2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角丸四角形 29"/>
          <p:cNvSpPr/>
          <p:nvPr/>
        </p:nvSpPr>
        <p:spPr>
          <a:xfrm>
            <a:off x="6137693" y="987806"/>
            <a:ext cx="5991301" cy="5290457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0" y="942392"/>
            <a:ext cx="5806241" cy="5290457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5" name="グループ化 14"/>
          <p:cNvGrpSpPr/>
          <p:nvPr/>
        </p:nvGrpSpPr>
        <p:grpSpPr>
          <a:xfrm>
            <a:off x="232618" y="2167151"/>
            <a:ext cx="5508048" cy="3701778"/>
            <a:chOff x="205399" y="2549733"/>
            <a:chExt cx="5508048" cy="3701778"/>
          </a:xfrm>
        </p:grpSpPr>
        <p:pic>
          <p:nvPicPr>
            <p:cNvPr id="2050" name="Picture 2" descr="http://www.makeup-fx.com/images/clay_0008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34" y="2549733"/>
              <a:ext cx="1213852" cy="811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livedoor.2.blogimg.jp/hanagenuki-jet/imgs/8/9/8929416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33" y="3802274"/>
              <a:ext cx="1957929" cy="1101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http://i722.photobucket.com/albums/ww222/krislynnPSP/string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399" y="5135838"/>
              <a:ext cx="1605924" cy="11156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ttp://www.hydroponicsnewyorkcity.com/wp-content/uploads/2011/11/clay-po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9664" y="3961494"/>
              <a:ext cx="2143783" cy="14282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右矢印 3"/>
            <p:cNvSpPr/>
            <p:nvPr/>
          </p:nvSpPr>
          <p:spPr>
            <a:xfrm rot="1588389">
              <a:off x="1506053" y="3579510"/>
              <a:ext cx="2518758" cy="12341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5" name="テキスト ボックス 4"/>
            <p:cNvSpPr txBox="1"/>
            <p:nvPr/>
          </p:nvSpPr>
          <p:spPr>
            <a:xfrm rot="1571712">
              <a:off x="2078834" y="3515402"/>
              <a:ext cx="235423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Clay-character</a:t>
              </a:r>
              <a:endParaRPr lang="ja-JP" altLang="en-US" sz="1400" dirty="0"/>
            </a:p>
          </p:txBody>
        </p:sp>
        <p:sp>
          <p:nvSpPr>
            <p:cNvPr id="11" name="右矢印 10"/>
            <p:cNvSpPr/>
            <p:nvPr/>
          </p:nvSpPr>
          <p:spPr>
            <a:xfrm rot="373399">
              <a:off x="2361871" y="4573310"/>
              <a:ext cx="1543471" cy="1466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6" name="テキスト ボックス 5"/>
            <p:cNvSpPr txBox="1"/>
            <p:nvPr/>
          </p:nvSpPr>
          <p:spPr>
            <a:xfrm rot="397541">
              <a:off x="2350479" y="4316627"/>
              <a:ext cx="15553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Pot-character</a:t>
              </a:r>
              <a:endParaRPr lang="ja-JP" altLang="en-US" sz="1400" dirty="0"/>
            </a:p>
          </p:txBody>
        </p:sp>
        <p:sp>
          <p:nvSpPr>
            <p:cNvPr id="13" name="右矢印 12"/>
            <p:cNvSpPr/>
            <p:nvPr/>
          </p:nvSpPr>
          <p:spPr>
            <a:xfrm rot="21071915">
              <a:off x="1818708" y="5408997"/>
              <a:ext cx="2112688" cy="13350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7" name="テキスト ボックス 6"/>
            <p:cNvSpPr txBox="1"/>
            <p:nvPr/>
          </p:nvSpPr>
          <p:spPr>
            <a:xfrm rot="21087507">
              <a:off x="1710296" y="5103354"/>
              <a:ext cx="21955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Made-with-string-character</a:t>
              </a:r>
              <a:endParaRPr lang="ja-JP" altLang="en-US" sz="1400" dirty="0"/>
            </a:p>
          </p:txBody>
        </p:sp>
      </p:grpSp>
      <p:grpSp>
        <p:nvGrpSpPr>
          <p:cNvPr id="14" name="グループ化 13"/>
          <p:cNvGrpSpPr/>
          <p:nvPr/>
        </p:nvGrpSpPr>
        <p:grpSpPr>
          <a:xfrm>
            <a:off x="6257178" y="2110605"/>
            <a:ext cx="5721018" cy="3701778"/>
            <a:chOff x="6250158" y="2592370"/>
            <a:chExt cx="5721018" cy="3701778"/>
          </a:xfrm>
        </p:grpSpPr>
        <p:sp>
          <p:nvSpPr>
            <p:cNvPr id="29" name="円/楕円 28"/>
            <p:cNvSpPr/>
            <p:nvPr/>
          </p:nvSpPr>
          <p:spPr>
            <a:xfrm>
              <a:off x="10254342" y="5328543"/>
              <a:ext cx="1716833" cy="70830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円/楕円 27"/>
            <p:cNvSpPr/>
            <p:nvPr/>
          </p:nvSpPr>
          <p:spPr>
            <a:xfrm>
              <a:off x="10212462" y="4638882"/>
              <a:ext cx="1520890" cy="54807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円/楕円 11"/>
            <p:cNvSpPr/>
            <p:nvPr/>
          </p:nvSpPr>
          <p:spPr>
            <a:xfrm>
              <a:off x="10254343" y="3984642"/>
              <a:ext cx="1520890" cy="54807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6" name="Picture 2" descr="http://www.makeup-fx.com/images/clay_0008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193" y="2592370"/>
              <a:ext cx="1213852" cy="811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6" descr="http://livedoor.2.blogimg.jp/hanagenuki-jet/imgs/8/9/89294161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192" y="3844911"/>
              <a:ext cx="1957929" cy="1101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http://i722.photobucket.com/albums/ww222/krislynnPSP/string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158" y="5178475"/>
              <a:ext cx="1605924" cy="11156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右矢印 19"/>
            <p:cNvSpPr/>
            <p:nvPr/>
          </p:nvSpPr>
          <p:spPr>
            <a:xfrm rot="1588389">
              <a:off x="7550812" y="3622147"/>
              <a:ext cx="2518758" cy="12341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21" name="テキスト ボックス 20"/>
            <p:cNvSpPr txBox="1"/>
            <p:nvPr/>
          </p:nvSpPr>
          <p:spPr>
            <a:xfrm rot="1571712">
              <a:off x="8123593" y="3558039"/>
              <a:ext cx="235423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Clay-character</a:t>
              </a:r>
              <a:endParaRPr lang="ja-JP" altLang="en-US" sz="1400" dirty="0"/>
            </a:p>
          </p:txBody>
        </p:sp>
        <p:sp>
          <p:nvSpPr>
            <p:cNvPr id="22" name="右矢印 21"/>
            <p:cNvSpPr/>
            <p:nvPr/>
          </p:nvSpPr>
          <p:spPr>
            <a:xfrm rot="373399">
              <a:off x="8406630" y="4615947"/>
              <a:ext cx="1543471" cy="1466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23" name="テキスト ボックス 22"/>
            <p:cNvSpPr txBox="1"/>
            <p:nvPr/>
          </p:nvSpPr>
          <p:spPr>
            <a:xfrm rot="397541">
              <a:off x="8395238" y="4359264"/>
              <a:ext cx="15553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Pot-character</a:t>
              </a:r>
              <a:endParaRPr lang="ja-JP" altLang="en-US" sz="1400" dirty="0"/>
            </a:p>
          </p:txBody>
        </p:sp>
        <p:sp>
          <p:nvSpPr>
            <p:cNvPr id="24" name="右矢印 23"/>
            <p:cNvSpPr/>
            <p:nvPr/>
          </p:nvSpPr>
          <p:spPr>
            <a:xfrm rot="21071915">
              <a:off x="7863467" y="5451634"/>
              <a:ext cx="2112688" cy="13350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ja-JP" altLang="en-US"/>
            </a:p>
          </p:txBody>
        </p:sp>
        <p:sp>
          <p:nvSpPr>
            <p:cNvPr id="25" name="テキスト ボックス 24"/>
            <p:cNvSpPr txBox="1"/>
            <p:nvPr/>
          </p:nvSpPr>
          <p:spPr>
            <a:xfrm rot="21087507">
              <a:off x="7755055" y="5145991"/>
              <a:ext cx="21955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/>
                <a:t>Made-with-string-character</a:t>
              </a:r>
              <a:endParaRPr lang="ja-JP" altLang="en-US" sz="1400" dirty="0"/>
            </a:p>
          </p:txBody>
        </p:sp>
        <p:sp>
          <p:nvSpPr>
            <p:cNvPr id="3" name="テキスト ボックス 2"/>
            <p:cNvSpPr txBox="1"/>
            <p:nvPr/>
          </p:nvSpPr>
          <p:spPr>
            <a:xfrm>
              <a:off x="10424868" y="4114800"/>
              <a:ext cx="154630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/>
                <a:t>Clay-like thing</a:t>
              </a:r>
            </a:p>
            <a:p>
              <a:endParaRPr lang="en-US" altLang="ja-JP" sz="1400" dirty="0" smtClean="0"/>
            </a:p>
            <a:p>
              <a:endParaRPr lang="en-US" altLang="ja-JP" sz="1400" dirty="0"/>
            </a:p>
            <a:p>
              <a:r>
                <a:rPr kumimoji="1" lang="en-US" altLang="ja-JP" sz="1400" dirty="0" smtClean="0"/>
                <a:t>Pot-like thing</a:t>
              </a:r>
            </a:p>
            <a:p>
              <a:endParaRPr lang="en-US" altLang="ja-JP" sz="1400" dirty="0" smtClean="0"/>
            </a:p>
            <a:p>
              <a:endParaRPr lang="en-US" altLang="ja-JP" sz="1400" dirty="0"/>
            </a:p>
            <a:p>
              <a:r>
                <a:rPr kumimoji="1" lang="en-US" altLang="ja-JP" sz="1400" dirty="0" smtClean="0"/>
                <a:t>Made-with-string-like thing</a:t>
              </a:r>
              <a:endParaRPr kumimoji="1" lang="ja-JP" altLang="en-US" sz="1400" dirty="0"/>
            </a:p>
          </p:txBody>
        </p:sp>
      </p:grpSp>
      <p:sp>
        <p:nvSpPr>
          <p:cNvPr id="26" name="テキスト ボックス 25"/>
          <p:cNvSpPr txBox="1"/>
          <p:nvPr/>
        </p:nvSpPr>
        <p:spPr>
          <a:xfrm>
            <a:off x="549859" y="263524"/>
            <a:ext cx="111007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3200" dirty="0" smtClean="0"/>
              <a:t>So Ultimately…</a:t>
            </a:r>
          </a:p>
          <a:p>
            <a:endParaRPr kumimoji="1" lang="en-US" altLang="ja-JP" sz="3200" dirty="0" smtClean="0"/>
          </a:p>
          <a:p>
            <a:r>
              <a:rPr kumimoji="1" lang="en-US" altLang="ja-JP" sz="3200" dirty="0" smtClean="0"/>
              <a:t>                     NOT                                                            BUT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1505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角丸四角形 29"/>
          <p:cNvSpPr/>
          <p:nvPr/>
        </p:nvSpPr>
        <p:spPr>
          <a:xfrm>
            <a:off x="6137693" y="987806"/>
            <a:ext cx="5991301" cy="5290457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0739535" y="3515546"/>
            <a:ext cx="1306285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131569" y="947464"/>
            <a:ext cx="5806241" cy="5290457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49859" y="263524"/>
            <a:ext cx="111007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3200" dirty="0" smtClean="0"/>
              <a:t>In the Case of Sprout</a:t>
            </a:r>
          </a:p>
          <a:p>
            <a:endParaRPr kumimoji="1" lang="en-US" altLang="ja-JP" sz="3200" dirty="0" smtClean="0"/>
          </a:p>
          <a:p>
            <a:r>
              <a:rPr kumimoji="1" lang="en-US" altLang="ja-JP" sz="3200" dirty="0" smtClean="0"/>
              <a:t>                     NOT                                                            BUT</a:t>
            </a:r>
            <a:endParaRPr kumimoji="1" lang="ja-JP" altLang="en-US" sz="3200" dirty="0"/>
          </a:p>
        </p:txBody>
      </p:sp>
      <p:grpSp>
        <p:nvGrpSpPr>
          <p:cNvPr id="64" name="Group 26"/>
          <p:cNvGrpSpPr/>
          <p:nvPr/>
        </p:nvGrpSpPr>
        <p:grpSpPr>
          <a:xfrm>
            <a:off x="6427339" y="1757650"/>
            <a:ext cx="2124879" cy="4038410"/>
            <a:chOff x="1148129" y="2014723"/>
            <a:chExt cx="4067815" cy="4640358"/>
          </a:xfrm>
        </p:grpSpPr>
        <p:pic>
          <p:nvPicPr>
            <p:cNvPr id="74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4447" y="2402213"/>
              <a:ext cx="1133475" cy="1600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5" name="Group 28"/>
            <p:cNvGrpSpPr/>
            <p:nvPr/>
          </p:nvGrpSpPr>
          <p:grpSpPr>
            <a:xfrm>
              <a:off x="2048769" y="3972686"/>
              <a:ext cx="3167175" cy="1133341"/>
              <a:chOff x="1533614" y="3515932"/>
              <a:chExt cx="3167175" cy="1133341"/>
            </a:xfrm>
          </p:grpSpPr>
          <p:pic>
            <p:nvPicPr>
              <p:cNvPr id="78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Rectangle 32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76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129" y="4565116"/>
              <a:ext cx="2161741" cy="2089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922" y="2014723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" name="Right Arrow 7"/>
          <p:cNvSpPr/>
          <p:nvPr/>
        </p:nvSpPr>
        <p:spPr>
          <a:xfrm rot="932411">
            <a:off x="7361079" y="4355484"/>
            <a:ext cx="3158546" cy="1690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ight Arrow 7"/>
          <p:cNvSpPr/>
          <p:nvPr/>
        </p:nvSpPr>
        <p:spPr>
          <a:xfrm rot="350309">
            <a:off x="7606444" y="5327283"/>
            <a:ext cx="2897511" cy="196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ight Arrow 7"/>
          <p:cNvSpPr/>
          <p:nvPr/>
        </p:nvSpPr>
        <p:spPr>
          <a:xfrm rot="1102589">
            <a:off x="8110655" y="3285282"/>
            <a:ext cx="2511400" cy="2113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ight Arrow 7"/>
          <p:cNvSpPr/>
          <p:nvPr/>
        </p:nvSpPr>
        <p:spPr>
          <a:xfrm rot="998785">
            <a:off x="7419567" y="3799181"/>
            <a:ext cx="3100545" cy="1769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テキスト ボックス 69"/>
          <p:cNvSpPr txBox="1"/>
          <p:nvPr/>
        </p:nvSpPr>
        <p:spPr>
          <a:xfrm rot="919165">
            <a:off x="8243180" y="4126886"/>
            <a:ext cx="1814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Plant-character</a:t>
            </a:r>
            <a:endParaRPr kumimoji="1" lang="ja-JP" altLang="en-US" dirty="0"/>
          </a:p>
        </p:txBody>
      </p:sp>
      <p:sp>
        <p:nvSpPr>
          <p:cNvPr id="71" name="テキスト ボックス 70"/>
          <p:cNvSpPr txBox="1"/>
          <p:nvPr/>
        </p:nvSpPr>
        <p:spPr>
          <a:xfrm rot="1038564">
            <a:off x="8081074" y="3537441"/>
            <a:ext cx="2069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Moisture-character</a:t>
            </a:r>
            <a:endParaRPr kumimoji="1" lang="ja-JP" altLang="en-US" dirty="0"/>
          </a:p>
        </p:txBody>
      </p:sp>
      <p:sp>
        <p:nvSpPr>
          <p:cNvPr id="72" name="テキスト ボックス 71"/>
          <p:cNvSpPr txBox="1"/>
          <p:nvPr/>
        </p:nvSpPr>
        <p:spPr>
          <a:xfrm rot="348746">
            <a:off x="8107542" y="5026660"/>
            <a:ext cx="1939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Mineral-character</a:t>
            </a:r>
            <a:endParaRPr kumimoji="1" lang="ja-JP" altLang="en-US" dirty="0"/>
          </a:p>
        </p:txBody>
      </p:sp>
      <p:sp>
        <p:nvSpPr>
          <p:cNvPr id="73" name="テキスト ボックス 72"/>
          <p:cNvSpPr txBox="1"/>
          <p:nvPr/>
        </p:nvSpPr>
        <p:spPr>
          <a:xfrm rot="1178743">
            <a:off x="8448177" y="2961400"/>
            <a:ext cx="1899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Energy-character</a:t>
            </a:r>
            <a:endParaRPr kumimoji="1" lang="ja-JP" altLang="en-US" dirty="0"/>
          </a:p>
        </p:txBody>
      </p:sp>
      <p:grpSp>
        <p:nvGrpSpPr>
          <p:cNvPr id="82" name="グループ化 81"/>
          <p:cNvGrpSpPr/>
          <p:nvPr/>
        </p:nvGrpSpPr>
        <p:grpSpPr>
          <a:xfrm>
            <a:off x="317459" y="2047008"/>
            <a:ext cx="5386655" cy="4038410"/>
            <a:chOff x="1474245" y="1915013"/>
            <a:chExt cx="8974393" cy="4038410"/>
          </a:xfrm>
        </p:grpSpPr>
        <p:grpSp>
          <p:nvGrpSpPr>
            <p:cNvPr id="83" name="Group 26"/>
            <p:cNvGrpSpPr/>
            <p:nvPr/>
          </p:nvGrpSpPr>
          <p:grpSpPr>
            <a:xfrm>
              <a:off x="1474245" y="1915013"/>
              <a:ext cx="3540137" cy="4038410"/>
              <a:chOff x="1148129" y="2014723"/>
              <a:chExt cx="4067815" cy="4640358"/>
            </a:xfrm>
          </p:grpSpPr>
          <p:pic>
            <p:nvPicPr>
              <p:cNvPr id="93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4447" y="2402213"/>
                <a:ext cx="1133475" cy="1600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94" name="Group 28"/>
              <p:cNvGrpSpPr/>
              <p:nvPr/>
            </p:nvGrpSpPr>
            <p:grpSpPr>
              <a:xfrm>
                <a:off x="2048769" y="3972686"/>
                <a:ext cx="3167175" cy="1133341"/>
                <a:chOff x="1533614" y="3515932"/>
                <a:chExt cx="3167175" cy="1133341"/>
              </a:xfrm>
            </p:grpSpPr>
            <p:pic>
              <p:nvPicPr>
                <p:cNvPr id="97" name="Picture 2" descr="http://images.clipartpanda.com/seed-clipart-science_seed_pods.gif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33614" y="3651585"/>
                  <a:ext cx="3047809" cy="8560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98" name="Rectangle 32"/>
                <p:cNvSpPr/>
                <p:nvPr/>
              </p:nvSpPr>
              <p:spPr>
                <a:xfrm>
                  <a:off x="2047741" y="3515932"/>
                  <a:ext cx="2653048" cy="113334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95" name="Picture 8" descr="http://www.clipartbest.com/cliparts/9cp/rq4/9cprq4gcE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8129" y="4565116"/>
                <a:ext cx="2161741" cy="20899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6" name="Picture 10" descr="http://images.clipartpanda.com/sun-clip-art-sun-medium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67922" y="2014723"/>
                <a:ext cx="1905000" cy="1905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4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21972" y="4202010"/>
              <a:ext cx="2026666" cy="15855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Right Arrow 7"/>
            <p:cNvSpPr/>
            <p:nvPr/>
          </p:nvSpPr>
          <p:spPr>
            <a:xfrm rot="457666">
              <a:off x="2848764" y="4419465"/>
              <a:ext cx="5262269" cy="1690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Right Arrow 7"/>
            <p:cNvSpPr/>
            <p:nvPr/>
          </p:nvSpPr>
          <p:spPr>
            <a:xfrm>
              <a:off x="3318176" y="5279435"/>
              <a:ext cx="4809779" cy="20138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ight Arrow 7"/>
            <p:cNvSpPr/>
            <p:nvPr/>
          </p:nvSpPr>
          <p:spPr>
            <a:xfrm rot="1102589">
              <a:off x="4278720" y="3442645"/>
              <a:ext cx="4184097" cy="21135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Right Arrow 7"/>
            <p:cNvSpPr/>
            <p:nvPr/>
          </p:nvSpPr>
          <p:spPr>
            <a:xfrm rot="634409">
              <a:off x="2960957" y="3872625"/>
              <a:ext cx="5165638" cy="17692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テキスト ボックス 88"/>
            <p:cNvSpPr txBox="1"/>
            <p:nvPr/>
          </p:nvSpPr>
          <p:spPr>
            <a:xfrm rot="458809">
              <a:off x="3984667" y="4117516"/>
              <a:ext cx="3023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Plant-character</a:t>
              </a:r>
              <a:endParaRPr kumimoji="1" lang="ja-JP" altLang="en-US" dirty="0"/>
            </a:p>
          </p:txBody>
        </p:sp>
        <p:sp>
          <p:nvSpPr>
            <p:cNvPr id="90" name="テキスト ボックス 89"/>
            <p:cNvSpPr txBox="1"/>
            <p:nvPr/>
          </p:nvSpPr>
          <p:spPr>
            <a:xfrm rot="617381">
              <a:off x="3772688" y="3565390"/>
              <a:ext cx="344742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Moisture-character</a:t>
              </a:r>
              <a:endParaRPr kumimoji="1" lang="ja-JP" altLang="en-US" dirty="0"/>
            </a:p>
          </p:txBody>
        </p:sp>
        <p:sp>
          <p:nvSpPr>
            <p:cNvPr id="91" name="テキスト ボックス 90"/>
            <p:cNvSpPr txBox="1"/>
            <p:nvPr/>
          </p:nvSpPr>
          <p:spPr>
            <a:xfrm>
              <a:off x="3946101" y="5006084"/>
              <a:ext cx="32311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Mineral-character</a:t>
              </a:r>
              <a:endParaRPr kumimoji="1" lang="ja-JP" altLang="en-US" dirty="0"/>
            </a:p>
          </p:txBody>
        </p:sp>
        <p:sp>
          <p:nvSpPr>
            <p:cNvPr id="92" name="テキスト ボックス 91"/>
            <p:cNvSpPr txBox="1"/>
            <p:nvPr/>
          </p:nvSpPr>
          <p:spPr>
            <a:xfrm rot="1178743">
              <a:off x="4841046" y="3118763"/>
              <a:ext cx="316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Energy-character</a:t>
              </a:r>
              <a:endParaRPr kumimoji="1" lang="ja-JP" altLang="en-US" dirty="0"/>
            </a:p>
          </p:txBody>
        </p:sp>
      </p:grpSp>
      <p:sp>
        <p:nvSpPr>
          <p:cNvPr id="102" name="円/楕円 101"/>
          <p:cNvSpPr/>
          <p:nvPr/>
        </p:nvSpPr>
        <p:spPr>
          <a:xfrm>
            <a:off x="10673945" y="4130411"/>
            <a:ext cx="1306285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3" name="円/楕円 102"/>
          <p:cNvSpPr/>
          <p:nvPr/>
        </p:nvSpPr>
        <p:spPr>
          <a:xfrm>
            <a:off x="10620946" y="4764549"/>
            <a:ext cx="1306285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4" name="円/楕円 103"/>
          <p:cNvSpPr/>
          <p:nvPr/>
        </p:nvSpPr>
        <p:spPr>
          <a:xfrm>
            <a:off x="10673945" y="5401687"/>
            <a:ext cx="1306285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0758950" y="3615405"/>
            <a:ext cx="13894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Energetic thing</a:t>
            </a:r>
          </a:p>
          <a:p>
            <a:endParaRPr kumimoji="1" lang="en-US" altLang="ja-JP" sz="1400" dirty="0"/>
          </a:p>
          <a:p>
            <a:endParaRPr lang="en-US" altLang="ja-JP" sz="1400" dirty="0" smtClean="0"/>
          </a:p>
          <a:p>
            <a:r>
              <a:rPr lang="en-US" altLang="ja-JP" sz="1400" dirty="0" smtClean="0"/>
              <a:t>Moist thing</a:t>
            </a:r>
          </a:p>
          <a:p>
            <a:endParaRPr kumimoji="1" lang="en-US" altLang="ja-JP" sz="1400" dirty="0"/>
          </a:p>
          <a:p>
            <a:endParaRPr lang="en-US" altLang="ja-JP" sz="1400" dirty="0" smtClean="0"/>
          </a:p>
          <a:p>
            <a:r>
              <a:rPr lang="en-US" altLang="ja-JP" sz="1400" dirty="0" smtClean="0"/>
              <a:t>Plant thing</a:t>
            </a:r>
          </a:p>
          <a:p>
            <a:endParaRPr lang="en-US" altLang="ja-JP" sz="1400" dirty="0" smtClean="0"/>
          </a:p>
          <a:p>
            <a:endParaRPr kumimoji="1" lang="en-US" altLang="ja-JP" sz="1400" dirty="0"/>
          </a:p>
          <a:p>
            <a:r>
              <a:rPr lang="en-US" altLang="ja-JP" sz="1400" dirty="0" smtClean="0"/>
              <a:t>Mineral thing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52578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ja-JP" dirty="0" smtClean="0"/>
              <a:t>What we have so far</a:t>
            </a:r>
            <a:endParaRPr kumimoji="1" lang="ja-JP" altLang="en-US" dirty="0"/>
          </a:p>
        </p:txBody>
      </p:sp>
      <p:grpSp>
        <p:nvGrpSpPr>
          <p:cNvPr id="4" name="Group 34"/>
          <p:cNvGrpSpPr/>
          <p:nvPr/>
        </p:nvGrpSpPr>
        <p:grpSpPr>
          <a:xfrm>
            <a:off x="1523365" y="1784720"/>
            <a:ext cx="9145270" cy="4988252"/>
            <a:chOff x="838200" y="1747398"/>
            <a:chExt cx="9145270" cy="4988252"/>
          </a:xfrm>
        </p:grpSpPr>
        <p:sp>
          <p:nvSpPr>
            <p:cNvPr id="5" name="Oval 3"/>
            <p:cNvSpPr/>
            <p:nvPr/>
          </p:nvSpPr>
          <p:spPr>
            <a:xfrm>
              <a:off x="838200" y="2562895"/>
              <a:ext cx="3579625" cy="417275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1462044" y="3066949"/>
              <a:ext cx="3045138" cy="3473740"/>
              <a:chOff x="1148129" y="2014723"/>
              <a:chExt cx="4067815" cy="4640358"/>
            </a:xfrm>
          </p:grpSpPr>
          <p:pic>
            <p:nvPicPr>
              <p:cNvPr id="26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4447" y="2402213"/>
                <a:ext cx="1133475" cy="1600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7" name="Group 6"/>
              <p:cNvGrpSpPr/>
              <p:nvPr/>
            </p:nvGrpSpPr>
            <p:grpSpPr>
              <a:xfrm>
                <a:off x="2048769" y="3972686"/>
                <a:ext cx="3167175" cy="1133341"/>
                <a:chOff x="1533614" y="3515932"/>
                <a:chExt cx="3167175" cy="1133341"/>
              </a:xfrm>
            </p:grpSpPr>
            <p:pic>
              <p:nvPicPr>
                <p:cNvPr id="30" name="Picture 2" descr="http://images.clipartpanda.com/seed-clipart-science_seed_pods.gi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33614" y="3651585"/>
                  <a:ext cx="3047809" cy="8560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1" name="Rectangle 10"/>
                <p:cNvSpPr/>
                <p:nvPr/>
              </p:nvSpPr>
              <p:spPr>
                <a:xfrm>
                  <a:off x="2047741" y="3515932"/>
                  <a:ext cx="2653048" cy="113334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28" name="Picture 8" descr="http://www.clipartbest.com/cliparts/9cp/rq4/9cprq4gcE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8129" y="4565116"/>
                <a:ext cx="2161741" cy="20899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10" descr="http://images.clipartpanda.com/sun-clip-art-sun-medium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67922" y="2014723"/>
                <a:ext cx="1905000" cy="1905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4220" y="1948806"/>
              <a:ext cx="1619250" cy="1266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ight Arrow 7"/>
            <p:cNvSpPr/>
            <p:nvPr/>
          </p:nvSpPr>
          <p:spPr>
            <a:xfrm rot="583090">
              <a:off x="3053300" y="5770645"/>
              <a:ext cx="3304998" cy="13020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ight Arrow 7"/>
            <p:cNvSpPr/>
            <p:nvPr/>
          </p:nvSpPr>
          <p:spPr>
            <a:xfrm rot="602151">
              <a:off x="2738573" y="5199891"/>
              <a:ext cx="3575962" cy="13074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ight Arrow 7"/>
            <p:cNvSpPr/>
            <p:nvPr/>
          </p:nvSpPr>
          <p:spPr>
            <a:xfrm rot="629033">
              <a:off x="2631899" y="4641950"/>
              <a:ext cx="3756193" cy="1455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ight Arrow 7"/>
            <p:cNvSpPr/>
            <p:nvPr/>
          </p:nvSpPr>
          <p:spPr>
            <a:xfrm rot="415551">
              <a:off x="4021439" y="4081063"/>
              <a:ext cx="2299685" cy="9776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6"/>
            <p:cNvSpPr txBox="1"/>
            <p:nvPr/>
          </p:nvSpPr>
          <p:spPr>
            <a:xfrm rot="583090">
              <a:off x="3572574" y="5446593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Mineral Character</a:t>
              </a:r>
              <a:endParaRPr lang="en-US" dirty="0"/>
            </a:p>
          </p:txBody>
        </p:sp>
        <p:sp>
          <p:nvSpPr>
            <p:cNvPr id="13" name="TextBox 17"/>
            <p:cNvSpPr txBox="1"/>
            <p:nvPr/>
          </p:nvSpPr>
          <p:spPr>
            <a:xfrm rot="482491">
              <a:off x="4245725" y="3809975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Energy Character</a:t>
              </a:r>
              <a:endParaRPr lang="en-US" dirty="0"/>
            </a:p>
          </p:txBody>
        </p:sp>
        <p:sp>
          <p:nvSpPr>
            <p:cNvPr id="14" name="TextBox 18"/>
            <p:cNvSpPr txBox="1"/>
            <p:nvPr/>
          </p:nvSpPr>
          <p:spPr>
            <a:xfrm rot="638403">
              <a:off x="4026466" y="4435422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Moist Character</a:t>
              </a:r>
              <a:endParaRPr lang="en-US" dirty="0"/>
            </a:p>
          </p:txBody>
        </p:sp>
        <p:sp>
          <p:nvSpPr>
            <p:cNvPr id="15" name="TextBox 19"/>
            <p:cNvSpPr txBox="1"/>
            <p:nvPr/>
          </p:nvSpPr>
          <p:spPr>
            <a:xfrm rot="604188">
              <a:off x="3800359" y="4955090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Plant Character</a:t>
              </a:r>
              <a:endParaRPr lang="en-US" dirty="0"/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3876102" y="1747398"/>
              <a:ext cx="1829702" cy="1430672"/>
              <a:chOff x="8027230" y="691855"/>
              <a:chExt cx="1829702" cy="1430672"/>
            </a:xfrm>
          </p:grpSpPr>
          <p:sp>
            <p:nvSpPr>
              <p:cNvPr id="24" name="Cloud Callout 24"/>
              <p:cNvSpPr/>
              <p:nvPr/>
            </p:nvSpPr>
            <p:spPr>
              <a:xfrm>
                <a:off x="8027230" y="691855"/>
                <a:ext cx="1829702" cy="1430672"/>
              </a:xfrm>
              <a:prstGeom prst="cloudCallou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25" name="Picture 12" descr="http://thumbs.gograph.com/gg54128132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0098" y="912049"/>
                <a:ext cx="1223654" cy="9573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7" name="円/楕円 9"/>
            <p:cNvSpPr/>
            <p:nvPr/>
          </p:nvSpPr>
          <p:spPr>
            <a:xfrm>
              <a:off x="6603749" y="4157834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円/楕円 101"/>
            <p:cNvSpPr/>
            <p:nvPr/>
          </p:nvSpPr>
          <p:spPr>
            <a:xfrm>
              <a:off x="6538159" y="4772699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円/楕円 102"/>
            <p:cNvSpPr/>
            <p:nvPr/>
          </p:nvSpPr>
          <p:spPr>
            <a:xfrm>
              <a:off x="6485160" y="5406837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03"/>
            <p:cNvSpPr/>
            <p:nvPr/>
          </p:nvSpPr>
          <p:spPr>
            <a:xfrm>
              <a:off x="6538159" y="6043975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テキスト ボックス 1"/>
            <p:cNvSpPr txBox="1"/>
            <p:nvPr/>
          </p:nvSpPr>
          <p:spPr>
            <a:xfrm>
              <a:off x="6623164" y="4257693"/>
              <a:ext cx="1389459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Energetic thing</a:t>
              </a:r>
            </a:p>
            <a:p>
              <a:endParaRPr kumimoji="1" lang="en-US" altLang="ja-JP" sz="1400" dirty="0"/>
            </a:p>
            <a:p>
              <a:endParaRPr lang="en-US" altLang="ja-JP" sz="1400" dirty="0" smtClean="0"/>
            </a:p>
            <a:p>
              <a:r>
                <a:rPr lang="en-US" altLang="ja-JP" sz="1400" dirty="0" smtClean="0"/>
                <a:t>Moist thing</a:t>
              </a:r>
            </a:p>
            <a:p>
              <a:endParaRPr kumimoji="1" lang="en-US" altLang="ja-JP" sz="1400" dirty="0"/>
            </a:p>
            <a:p>
              <a:endParaRPr lang="en-US" altLang="ja-JP" sz="1400" dirty="0" smtClean="0"/>
            </a:p>
            <a:p>
              <a:r>
                <a:rPr lang="en-US" altLang="ja-JP" sz="1400" dirty="0" smtClean="0"/>
                <a:t>Plant thing</a:t>
              </a:r>
            </a:p>
            <a:p>
              <a:endParaRPr lang="en-US" altLang="ja-JP" sz="1400" dirty="0" smtClean="0"/>
            </a:p>
            <a:p>
              <a:endParaRPr kumimoji="1" lang="en-US" altLang="ja-JP" sz="1400" dirty="0"/>
            </a:p>
            <a:p>
              <a:r>
                <a:rPr lang="en-US" altLang="ja-JP" sz="1400" dirty="0" smtClean="0"/>
                <a:t>Mineral thing</a:t>
              </a:r>
              <a:endParaRPr kumimoji="1" lang="ja-JP" altLang="en-US" sz="1400" dirty="0"/>
            </a:p>
          </p:txBody>
        </p:sp>
        <p:sp>
          <p:nvSpPr>
            <p:cNvPr id="22" name="Equal 32"/>
            <p:cNvSpPr/>
            <p:nvPr/>
          </p:nvSpPr>
          <p:spPr>
            <a:xfrm rot="7483503">
              <a:off x="7788539" y="3454736"/>
              <a:ext cx="940158" cy="509760"/>
            </a:xfrm>
            <a:prstGeom prst="mathEqua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Right Arrow 33"/>
            <p:cNvSpPr/>
            <p:nvPr/>
          </p:nvSpPr>
          <p:spPr>
            <a:xfrm>
              <a:off x="6107430" y="2331076"/>
              <a:ext cx="1905193" cy="386366"/>
            </a:xfrm>
            <a:prstGeom prst="rightArrow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2" name="Freeform 31"/>
          <p:cNvSpPr/>
          <p:nvPr/>
        </p:nvSpPr>
        <p:spPr>
          <a:xfrm>
            <a:off x="8430085" y="3215392"/>
            <a:ext cx="365363" cy="635332"/>
          </a:xfrm>
          <a:custGeom>
            <a:avLst/>
            <a:gdLst>
              <a:gd name="connsiteX0" fmla="*/ 29742 w 365363"/>
              <a:gd name="connsiteY0" fmla="*/ 635332 h 635332"/>
              <a:gd name="connsiteX1" fmla="*/ 29742 w 365363"/>
              <a:gd name="connsiteY1" fmla="*/ 403512 h 635332"/>
              <a:gd name="connsiteX2" fmla="*/ 338835 w 365363"/>
              <a:gd name="connsiteY2" fmla="*/ 300481 h 635332"/>
              <a:gd name="connsiteX3" fmla="*/ 351714 w 365363"/>
              <a:gd name="connsiteY3" fmla="*/ 17146 h 635332"/>
              <a:gd name="connsiteX4" fmla="*/ 364593 w 365363"/>
              <a:gd name="connsiteY4" fmla="*/ 55782 h 635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363" h="635332">
                <a:moveTo>
                  <a:pt x="29742" y="635332"/>
                </a:moveTo>
                <a:cubicBezTo>
                  <a:pt x="3984" y="547326"/>
                  <a:pt x="-21773" y="459320"/>
                  <a:pt x="29742" y="403512"/>
                </a:cubicBezTo>
                <a:cubicBezTo>
                  <a:pt x="81257" y="347704"/>
                  <a:pt x="285173" y="364875"/>
                  <a:pt x="338835" y="300481"/>
                </a:cubicBezTo>
                <a:cubicBezTo>
                  <a:pt x="392497" y="236087"/>
                  <a:pt x="347421" y="57929"/>
                  <a:pt x="351714" y="17146"/>
                </a:cubicBezTo>
                <a:cubicBezTo>
                  <a:pt x="356007" y="-23637"/>
                  <a:pt x="360300" y="16072"/>
                  <a:pt x="364593" y="55782"/>
                </a:cubicBezTo>
              </a:path>
            </a:pathLst>
          </a:cu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6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Contents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kumimoji="1" lang="en-US" altLang="ja-JP" dirty="0" smtClean="0"/>
              <a:t>Radical </a:t>
            </a:r>
            <a:r>
              <a:rPr lang="en-US" altLang="ja-JP" dirty="0" smtClean="0"/>
              <a:t>Impermanence and the Problem of Cooperative Production</a:t>
            </a:r>
          </a:p>
          <a:p>
            <a:pPr marL="514350" indent="-514350">
              <a:buAutoNum type="arabicPeriod"/>
            </a:pPr>
            <a:r>
              <a:rPr kumimoji="1" lang="en-US" altLang="ja-JP" dirty="0" err="1" smtClean="0"/>
              <a:t>Śāntarakṣita</a:t>
            </a:r>
            <a:r>
              <a:rPr kumimoji="1" lang="en-US" altLang="ja-JP" dirty="0" smtClean="0"/>
              <a:t> and </a:t>
            </a:r>
            <a:r>
              <a:rPr kumimoji="1" lang="en-US" altLang="ja-JP" dirty="0" err="1" smtClean="0"/>
              <a:t>Kamalaśīla’s</a:t>
            </a:r>
            <a:r>
              <a:rPr kumimoji="1" lang="en-US" altLang="ja-JP" dirty="0" smtClean="0"/>
              <a:t> Answer: Collective Power</a:t>
            </a:r>
            <a:endParaRPr kumimoji="1" lang="en-US" altLang="ja-JP" i="1" dirty="0" smtClean="0"/>
          </a:p>
          <a:p>
            <a:pPr marL="514350" indent="-514350">
              <a:buAutoNum type="arabicPeriod"/>
            </a:pPr>
            <a:r>
              <a:rPr lang="en-US" altLang="ja-JP" dirty="0"/>
              <a:t>Clarification: </a:t>
            </a:r>
            <a:r>
              <a:rPr lang="en-US" altLang="ja-JP" dirty="0" err="1"/>
              <a:t>Dharmakīrti’s</a:t>
            </a:r>
            <a:r>
              <a:rPr lang="en-US" altLang="ja-JP" dirty="0"/>
              <a:t> Explanation and Examples</a:t>
            </a:r>
          </a:p>
          <a:p>
            <a:pPr marL="514350" indent="-514350">
              <a:buAutoNum type="arabicPeriod"/>
            </a:pPr>
            <a:r>
              <a:rPr lang="en-US" altLang="ja-JP" dirty="0" err="1" smtClean="0"/>
              <a:t>Dharmakīrti’s</a:t>
            </a:r>
            <a:r>
              <a:rPr lang="en-US" altLang="ja-JP" dirty="0" smtClean="0"/>
              <a:t> </a:t>
            </a:r>
            <a:r>
              <a:rPr kumimoji="1" lang="en-US" altLang="ja-JP" dirty="0" smtClean="0"/>
              <a:t>explanation, and examples</a:t>
            </a:r>
          </a:p>
          <a:p>
            <a:pPr marL="514350" indent="-514350">
              <a:buAutoNum type="arabicPeriod"/>
            </a:pPr>
            <a:r>
              <a:rPr lang="en-US" altLang="ja-JP" dirty="0">
                <a:solidFill>
                  <a:schemeClr val="accent5"/>
                </a:solidFill>
              </a:rPr>
              <a:t>Evaluation of </a:t>
            </a:r>
            <a:r>
              <a:rPr lang="en-US" altLang="ja-JP" dirty="0" err="1">
                <a:solidFill>
                  <a:schemeClr val="accent5"/>
                </a:solidFill>
              </a:rPr>
              <a:t>Katsura</a:t>
            </a:r>
            <a:r>
              <a:rPr lang="en-US" altLang="ja-JP" dirty="0">
                <a:solidFill>
                  <a:schemeClr val="accent5"/>
                </a:solidFill>
              </a:rPr>
              <a:t> and </a:t>
            </a:r>
            <a:r>
              <a:rPr lang="en-US" altLang="ja-JP" dirty="0" err="1">
                <a:solidFill>
                  <a:schemeClr val="accent5"/>
                </a:solidFill>
              </a:rPr>
              <a:t>Inami</a:t>
            </a:r>
            <a:endParaRPr lang="ja-JP" altLang="en-US" i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55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ja-JP" dirty="0" smtClean="0"/>
              <a:t>Recap of the points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/>
              <a:t>Katsura</a:t>
            </a:r>
            <a:r>
              <a:rPr lang="en-US" altLang="ja-JP" dirty="0"/>
              <a:t> (2012): Collective power belongs to the conventional totality</a:t>
            </a:r>
          </a:p>
          <a:p>
            <a:r>
              <a:rPr lang="en-US" altLang="ja-JP" dirty="0" err="1"/>
              <a:t>Inami</a:t>
            </a:r>
            <a:r>
              <a:rPr lang="en-US" altLang="ja-JP" dirty="0"/>
              <a:t> (2014): Collective power belongs to the ultimate individual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6198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0769" y="462053"/>
            <a:ext cx="10515600" cy="805739"/>
          </a:xfrm>
        </p:spPr>
        <p:txBody>
          <a:bodyPr/>
          <a:lstStyle/>
          <a:p>
            <a:r>
              <a:rPr lang="en-US" altLang="ja-JP" dirty="0" err="1"/>
              <a:t>Katsura</a:t>
            </a:r>
            <a:r>
              <a:rPr lang="en-US" altLang="ja-JP" dirty="0"/>
              <a:t> (2012): Collective power belongs to the </a:t>
            </a:r>
            <a:r>
              <a:rPr lang="en-US" altLang="ja-JP" dirty="0" smtClean="0"/>
              <a:t>conventional totality</a:t>
            </a:r>
          </a:p>
        </p:txBody>
      </p:sp>
      <p:sp>
        <p:nvSpPr>
          <p:cNvPr id="4" name="Oval 3"/>
          <p:cNvSpPr/>
          <p:nvPr/>
        </p:nvSpPr>
        <p:spPr>
          <a:xfrm>
            <a:off x="168498" y="2575773"/>
            <a:ext cx="2293247" cy="417275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568157" y="3079827"/>
            <a:ext cx="1950834" cy="3473740"/>
            <a:chOff x="1148129" y="2014723"/>
            <a:chExt cx="4067815" cy="4640358"/>
          </a:xfrm>
        </p:grpSpPr>
        <p:pic>
          <p:nvPicPr>
            <p:cNvPr id="6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4447" y="2402213"/>
              <a:ext cx="1133475" cy="1600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6"/>
            <p:cNvGrpSpPr/>
            <p:nvPr/>
          </p:nvGrpSpPr>
          <p:grpSpPr>
            <a:xfrm>
              <a:off x="2048769" y="3972686"/>
              <a:ext cx="3167175" cy="1133341"/>
              <a:chOff x="1533614" y="3515932"/>
              <a:chExt cx="3167175" cy="1133341"/>
            </a:xfrm>
          </p:grpSpPr>
          <p:pic>
            <p:nvPicPr>
              <p:cNvPr id="10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Rectangle 10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8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129" y="4565116"/>
              <a:ext cx="2161741" cy="2089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922" y="2014723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12" descr="http://thumbs.gograph.com/gg541281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959" y="1961684"/>
            <a:ext cx="1037354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/>
          <p:cNvGrpSpPr/>
          <p:nvPr/>
        </p:nvGrpSpPr>
        <p:grpSpPr>
          <a:xfrm>
            <a:off x="2114696" y="1760276"/>
            <a:ext cx="1172178" cy="1430672"/>
            <a:chOff x="8027230" y="691855"/>
            <a:chExt cx="1829702" cy="1430672"/>
          </a:xfrm>
        </p:grpSpPr>
        <p:sp>
          <p:nvSpPr>
            <p:cNvPr id="25" name="Cloud Callout 24"/>
            <p:cNvSpPr/>
            <p:nvPr/>
          </p:nvSpPr>
          <p:spPr>
            <a:xfrm>
              <a:off x="8027230" y="691855"/>
              <a:ext cx="1829702" cy="1430672"/>
            </a:xfrm>
            <a:prstGeom prst="cloudCallou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12" descr="http://thumbs.gograph.com/gg5412813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0098" y="912049"/>
              <a:ext cx="1223654" cy="957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4" name="Right Arrow 33"/>
          <p:cNvSpPr/>
          <p:nvPr/>
        </p:nvSpPr>
        <p:spPr>
          <a:xfrm>
            <a:off x="3544171" y="2343954"/>
            <a:ext cx="1220541" cy="386366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512417" y="2379568"/>
            <a:ext cx="56795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Katsura</a:t>
            </a:r>
            <a:r>
              <a:rPr lang="en-US" sz="2800" dirty="0" smtClean="0"/>
              <a:t> is right in that…</a:t>
            </a:r>
          </a:p>
          <a:p>
            <a:r>
              <a:rPr lang="en-US" sz="2800" dirty="0" smtClean="0"/>
              <a:t>The totality </a:t>
            </a:r>
            <a:r>
              <a:rPr lang="en-US" sz="2800" i="1" dirty="0" smtClean="0"/>
              <a:t>can </a:t>
            </a:r>
            <a:r>
              <a:rPr lang="en-US" sz="2800" dirty="0" smtClean="0"/>
              <a:t>be regarded as the single cause of the sprout.</a:t>
            </a:r>
          </a:p>
          <a:p>
            <a:endParaRPr lang="en-US" sz="2800" dirty="0" smtClean="0"/>
          </a:p>
          <a:p>
            <a:r>
              <a:rPr lang="en-US" sz="2800" dirty="0" smtClean="0"/>
              <a:t>But wrong in that…</a:t>
            </a:r>
          </a:p>
          <a:p>
            <a:r>
              <a:rPr lang="en-US" sz="2800" dirty="0" smtClean="0"/>
              <a:t>Collective power belongs to each constituent of the collection.</a:t>
            </a:r>
          </a:p>
        </p:txBody>
      </p:sp>
    </p:spTree>
    <p:extLst>
      <p:ext uri="{BB962C8B-B14F-4D97-AF65-F5344CB8AC3E}">
        <p14:creationId xmlns:p14="http://schemas.microsoft.com/office/powerpoint/2010/main" val="268385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0769" y="462053"/>
            <a:ext cx="10515600" cy="805739"/>
          </a:xfrm>
        </p:spPr>
        <p:txBody>
          <a:bodyPr/>
          <a:lstStyle/>
          <a:p>
            <a:r>
              <a:rPr lang="en-US" altLang="ja-JP" dirty="0" err="1"/>
              <a:t>Inami</a:t>
            </a:r>
            <a:r>
              <a:rPr lang="en-US" altLang="ja-JP" dirty="0"/>
              <a:t> (2014): Collective power belongs to </a:t>
            </a:r>
            <a:r>
              <a:rPr lang="en-US" altLang="ja-JP" dirty="0" smtClean="0"/>
              <a:t>the ultimate </a:t>
            </a:r>
            <a:r>
              <a:rPr lang="en-US" altLang="ja-JP" dirty="0"/>
              <a:t>individual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68157" y="3079827"/>
            <a:ext cx="1950834" cy="3473740"/>
            <a:chOff x="1148129" y="2014723"/>
            <a:chExt cx="4067815" cy="4640358"/>
          </a:xfrm>
        </p:grpSpPr>
        <p:pic>
          <p:nvPicPr>
            <p:cNvPr id="6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4447" y="2402213"/>
              <a:ext cx="1133475" cy="1600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6"/>
            <p:cNvGrpSpPr/>
            <p:nvPr/>
          </p:nvGrpSpPr>
          <p:grpSpPr>
            <a:xfrm>
              <a:off x="2048769" y="3972686"/>
              <a:ext cx="3167175" cy="1133341"/>
              <a:chOff x="1533614" y="3515932"/>
              <a:chExt cx="3167175" cy="1133341"/>
            </a:xfrm>
          </p:grpSpPr>
          <p:pic>
            <p:nvPicPr>
              <p:cNvPr id="10" name="Picture 2" descr="http://images.clipartpanda.com/seed-clipart-science_seed_pods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3614" y="3651585"/>
                <a:ext cx="3047809" cy="8560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Rectangle 10"/>
              <p:cNvSpPr/>
              <p:nvPr/>
            </p:nvSpPr>
            <p:spPr>
              <a:xfrm>
                <a:off x="2047741" y="3515932"/>
                <a:ext cx="2653048" cy="113334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8" name="Picture 8" descr="http://www.clipartbest.com/cliparts/9cp/rq4/9cprq4g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8129" y="4565116"/>
              <a:ext cx="2161741" cy="2089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images.clipartpanda.com/sun-clip-art-sun-medium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922" y="2014723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12" descr="http://thumbs.gograph.com/gg541281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959" y="1961684"/>
            <a:ext cx="1037354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ight Arrow 7"/>
          <p:cNvSpPr/>
          <p:nvPr/>
        </p:nvSpPr>
        <p:spPr>
          <a:xfrm rot="583090">
            <a:off x="1587577" y="5783523"/>
            <a:ext cx="2117310" cy="130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7"/>
          <p:cNvSpPr/>
          <p:nvPr/>
        </p:nvSpPr>
        <p:spPr>
          <a:xfrm rot="602151">
            <a:off x="1385951" y="5212769"/>
            <a:ext cx="2290900" cy="130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7"/>
          <p:cNvSpPr/>
          <p:nvPr/>
        </p:nvSpPr>
        <p:spPr>
          <a:xfrm rot="629033">
            <a:off x="1317611" y="4654828"/>
            <a:ext cx="2406363" cy="145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7"/>
          <p:cNvSpPr/>
          <p:nvPr/>
        </p:nvSpPr>
        <p:spPr>
          <a:xfrm rot="415551">
            <a:off x="2207804" y="4093941"/>
            <a:ext cx="1473267" cy="977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 rot="583090">
            <a:off x="1920244" y="5459471"/>
            <a:ext cx="1468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Mineral Character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 rot="482491">
            <a:off x="2351491" y="3822853"/>
            <a:ext cx="1468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Energy Character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 rot="638403">
            <a:off x="2211025" y="4448300"/>
            <a:ext cx="1468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Moist Character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 rot="604188">
            <a:off x="2066172" y="4967968"/>
            <a:ext cx="1468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Plant Character</a:t>
            </a:r>
            <a:endParaRPr lang="en-US" dirty="0"/>
          </a:p>
        </p:txBody>
      </p:sp>
      <p:sp>
        <p:nvSpPr>
          <p:cNvPr id="28" name="円/楕円 9"/>
          <p:cNvSpPr/>
          <p:nvPr/>
        </p:nvSpPr>
        <p:spPr>
          <a:xfrm>
            <a:off x="3862133" y="4170712"/>
            <a:ext cx="836857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101"/>
          <p:cNvSpPr/>
          <p:nvPr/>
        </p:nvSpPr>
        <p:spPr>
          <a:xfrm>
            <a:off x="3820113" y="4785577"/>
            <a:ext cx="836857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円/楕円 102"/>
          <p:cNvSpPr/>
          <p:nvPr/>
        </p:nvSpPr>
        <p:spPr>
          <a:xfrm>
            <a:off x="3786160" y="5419715"/>
            <a:ext cx="836857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103"/>
          <p:cNvSpPr/>
          <p:nvPr/>
        </p:nvSpPr>
        <p:spPr>
          <a:xfrm>
            <a:off x="3820113" y="6056853"/>
            <a:ext cx="836857" cy="537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テキスト ボックス 1"/>
          <p:cNvSpPr txBox="1"/>
          <p:nvPr/>
        </p:nvSpPr>
        <p:spPr>
          <a:xfrm>
            <a:off x="3874571" y="4270571"/>
            <a:ext cx="8901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Energetic </a:t>
            </a:r>
          </a:p>
          <a:p>
            <a:endParaRPr kumimoji="1" lang="en-US" altLang="ja-JP" sz="1400" dirty="0"/>
          </a:p>
          <a:p>
            <a:endParaRPr lang="en-US" altLang="ja-JP" sz="1400" dirty="0" smtClean="0"/>
          </a:p>
          <a:p>
            <a:r>
              <a:rPr lang="en-US" altLang="ja-JP" sz="1400" dirty="0" smtClean="0"/>
              <a:t>Moist</a:t>
            </a:r>
          </a:p>
          <a:p>
            <a:endParaRPr kumimoji="1" lang="en-US" altLang="ja-JP" sz="1400" dirty="0"/>
          </a:p>
          <a:p>
            <a:endParaRPr lang="en-US" altLang="ja-JP" sz="1400" dirty="0" smtClean="0"/>
          </a:p>
          <a:p>
            <a:r>
              <a:rPr lang="en-US" altLang="ja-JP" sz="1400" dirty="0" smtClean="0"/>
              <a:t>Plant</a:t>
            </a:r>
          </a:p>
          <a:p>
            <a:endParaRPr lang="en-US" altLang="ja-JP" sz="1400" dirty="0" smtClean="0"/>
          </a:p>
          <a:p>
            <a:endParaRPr kumimoji="1" lang="en-US" altLang="ja-JP" sz="1400" dirty="0"/>
          </a:p>
          <a:p>
            <a:r>
              <a:rPr lang="en-US" altLang="ja-JP" sz="1400" dirty="0" smtClean="0"/>
              <a:t>Mineral</a:t>
            </a:r>
            <a:endParaRPr kumimoji="1" lang="ja-JP" altLang="en-US" sz="1400" dirty="0"/>
          </a:p>
        </p:txBody>
      </p:sp>
      <p:sp>
        <p:nvSpPr>
          <p:cNvPr id="33" name="Equal 32"/>
          <p:cNvSpPr/>
          <p:nvPr/>
        </p:nvSpPr>
        <p:spPr>
          <a:xfrm rot="7483503">
            <a:off x="4452227" y="3559208"/>
            <a:ext cx="940158" cy="32657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12417" y="2311172"/>
            <a:ext cx="56795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Inami</a:t>
            </a:r>
            <a:r>
              <a:rPr lang="en-US" sz="2800" dirty="0" smtClean="0"/>
              <a:t> is right in that…</a:t>
            </a:r>
          </a:p>
          <a:p>
            <a:r>
              <a:rPr lang="en-US" sz="2800" dirty="0" smtClean="0"/>
              <a:t>Collective power belongs to each constituent of the totality.</a:t>
            </a:r>
          </a:p>
          <a:p>
            <a:endParaRPr lang="en-US" sz="2800" dirty="0" smtClean="0"/>
          </a:p>
          <a:p>
            <a:r>
              <a:rPr lang="en-US" sz="2800" dirty="0" smtClean="0"/>
              <a:t>But wrong in that…</a:t>
            </a:r>
          </a:p>
          <a:p>
            <a:r>
              <a:rPr lang="en-US" sz="2800" dirty="0" smtClean="0"/>
              <a:t>The totality can be regarded as the single cause of the sprout.</a:t>
            </a:r>
          </a:p>
        </p:txBody>
      </p:sp>
      <p:sp>
        <p:nvSpPr>
          <p:cNvPr id="22" name="右矢印 21"/>
          <p:cNvSpPr/>
          <p:nvPr/>
        </p:nvSpPr>
        <p:spPr>
          <a:xfrm rot="20899046">
            <a:off x="2078058" y="3179973"/>
            <a:ext cx="2808514" cy="18379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右矢印 35"/>
          <p:cNvSpPr/>
          <p:nvPr/>
        </p:nvSpPr>
        <p:spPr>
          <a:xfrm rot="20381331">
            <a:off x="1282687" y="3572861"/>
            <a:ext cx="3755892" cy="18874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右矢印 36"/>
          <p:cNvSpPr/>
          <p:nvPr/>
        </p:nvSpPr>
        <p:spPr>
          <a:xfrm rot="20002856">
            <a:off x="1156306" y="3806833"/>
            <a:ext cx="3979682" cy="21865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右矢印 37"/>
          <p:cNvSpPr/>
          <p:nvPr/>
        </p:nvSpPr>
        <p:spPr>
          <a:xfrm rot="19571842">
            <a:off x="1071452" y="4082893"/>
            <a:ext cx="4215193" cy="19515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Freeform 33"/>
          <p:cNvSpPr/>
          <p:nvPr/>
        </p:nvSpPr>
        <p:spPr>
          <a:xfrm>
            <a:off x="4463460" y="3257270"/>
            <a:ext cx="365363" cy="635332"/>
          </a:xfrm>
          <a:custGeom>
            <a:avLst/>
            <a:gdLst>
              <a:gd name="connsiteX0" fmla="*/ 29742 w 365363"/>
              <a:gd name="connsiteY0" fmla="*/ 635332 h 635332"/>
              <a:gd name="connsiteX1" fmla="*/ 29742 w 365363"/>
              <a:gd name="connsiteY1" fmla="*/ 403512 h 635332"/>
              <a:gd name="connsiteX2" fmla="*/ 338835 w 365363"/>
              <a:gd name="connsiteY2" fmla="*/ 300481 h 635332"/>
              <a:gd name="connsiteX3" fmla="*/ 351714 w 365363"/>
              <a:gd name="connsiteY3" fmla="*/ 17146 h 635332"/>
              <a:gd name="connsiteX4" fmla="*/ 364593 w 365363"/>
              <a:gd name="connsiteY4" fmla="*/ 55782 h 635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5363" h="635332">
                <a:moveTo>
                  <a:pt x="29742" y="635332"/>
                </a:moveTo>
                <a:cubicBezTo>
                  <a:pt x="3984" y="547326"/>
                  <a:pt x="-21773" y="459320"/>
                  <a:pt x="29742" y="403512"/>
                </a:cubicBezTo>
                <a:cubicBezTo>
                  <a:pt x="81257" y="347704"/>
                  <a:pt x="285173" y="364875"/>
                  <a:pt x="338835" y="300481"/>
                </a:cubicBezTo>
                <a:cubicBezTo>
                  <a:pt x="392497" y="236087"/>
                  <a:pt x="347421" y="57929"/>
                  <a:pt x="351714" y="17146"/>
                </a:cubicBezTo>
                <a:cubicBezTo>
                  <a:pt x="356007" y="-23637"/>
                  <a:pt x="360300" y="16072"/>
                  <a:pt x="364593" y="55782"/>
                </a:cubicBezTo>
              </a:path>
            </a:pathLst>
          </a:cu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46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6" grpId="0" animBg="1"/>
      <p:bldP spid="37" grpId="0" animBg="1"/>
      <p:bldP spid="3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dirty="0" smtClean="0"/>
              <a:t>One More Point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757330"/>
          </a:xfrm>
        </p:spPr>
        <p:txBody>
          <a:bodyPr/>
          <a:lstStyle/>
          <a:p>
            <a:r>
              <a:rPr kumimoji="1" lang="en-US" altLang="ja-JP" dirty="0" err="1" smtClean="0"/>
              <a:t>Katsura</a:t>
            </a:r>
            <a:r>
              <a:rPr kumimoji="1" lang="en-US" altLang="ja-JP" dirty="0" smtClean="0"/>
              <a:t> is talking about </a:t>
            </a:r>
            <a:r>
              <a:rPr kumimoji="1" lang="en-US" altLang="ja-JP" dirty="0" smtClean="0">
                <a:solidFill>
                  <a:schemeClr val="accent1"/>
                </a:solidFill>
              </a:rPr>
              <a:t>conventional</a:t>
            </a:r>
            <a:r>
              <a:rPr kumimoji="1" lang="en-US" altLang="ja-JP" dirty="0" smtClean="0"/>
              <a:t> totality (viz. seed, water, etc., </a:t>
            </a:r>
            <a:r>
              <a:rPr kumimoji="1" lang="en-US" altLang="ja-JP" dirty="0" smtClean="0"/>
              <a:t>taken </a:t>
            </a:r>
            <a:r>
              <a:rPr kumimoji="1" lang="en-US" altLang="ja-JP" dirty="0" smtClean="0"/>
              <a:t>as a single thing) producing a </a:t>
            </a:r>
            <a:r>
              <a:rPr kumimoji="1" lang="en-US" altLang="ja-JP" dirty="0" smtClean="0">
                <a:solidFill>
                  <a:schemeClr val="accent1"/>
                </a:solidFill>
              </a:rPr>
              <a:t>conventional</a:t>
            </a:r>
            <a:r>
              <a:rPr kumimoji="1" lang="en-US" altLang="ja-JP" dirty="0" smtClean="0"/>
              <a:t> totality (i.e. sprout).</a:t>
            </a:r>
          </a:p>
          <a:p>
            <a:r>
              <a:rPr lang="en-US" altLang="ja-JP" dirty="0" err="1" smtClean="0"/>
              <a:t>Inami</a:t>
            </a:r>
            <a:r>
              <a:rPr lang="en-US" altLang="ja-JP" dirty="0" smtClean="0"/>
              <a:t> is talking about </a:t>
            </a:r>
            <a:r>
              <a:rPr lang="en-US" altLang="ja-JP" dirty="0" smtClean="0">
                <a:solidFill>
                  <a:srgbClr val="FF0000"/>
                </a:solidFill>
              </a:rPr>
              <a:t>ultimate</a:t>
            </a:r>
            <a:r>
              <a:rPr lang="en-US" altLang="ja-JP" dirty="0" smtClean="0"/>
              <a:t> individuals (viz. seed, water, etc., taken individually) producing a </a:t>
            </a:r>
            <a:r>
              <a:rPr lang="en-US" altLang="ja-JP" dirty="0" smtClean="0">
                <a:solidFill>
                  <a:schemeClr val="accent1"/>
                </a:solidFill>
              </a:rPr>
              <a:t>conventional</a:t>
            </a:r>
            <a:r>
              <a:rPr lang="en-US" altLang="ja-JP" dirty="0" smtClean="0"/>
              <a:t> totality (i.e. sprout).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838200" y="3844213"/>
            <a:ext cx="10515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 smtClean="0"/>
              <a:t>Since the effect is </a:t>
            </a:r>
            <a:r>
              <a:rPr kumimoji="1" lang="en-US" altLang="ja-JP" sz="2800" i="1" dirty="0" smtClean="0">
                <a:solidFill>
                  <a:srgbClr val="FF0000"/>
                </a:solidFill>
              </a:rPr>
              <a:t>really</a:t>
            </a:r>
            <a:r>
              <a:rPr kumimoji="1" lang="en-US" altLang="ja-JP" sz="2800" i="1" dirty="0" smtClean="0"/>
              <a:t> </a:t>
            </a:r>
            <a:r>
              <a:rPr lang="en-US" altLang="ja-JP" sz="2800" dirty="0" smtClean="0"/>
              <a:t>an aggregate of individual effects (corresponding to the individual causes), the fact of the matter </a:t>
            </a:r>
            <a:r>
              <a:rPr lang="en-US" altLang="ja-JP" sz="2800" i="1" dirty="0" smtClean="0">
                <a:solidFill>
                  <a:srgbClr val="FF0000"/>
                </a:solidFill>
              </a:rPr>
              <a:t>really</a:t>
            </a:r>
            <a:r>
              <a:rPr lang="en-US" altLang="ja-JP" sz="2800" i="1" dirty="0" smtClean="0"/>
              <a:t> </a:t>
            </a:r>
            <a:r>
              <a:rPr lang="en-US" altLang="ja-JP" sz="2800" dirty="0" smtClean="0"/>
              <a:t>is just this: individual causes produce individual effects. </a:t>
            </a:r>
          </a:p>
          <a:p>
            <a:r>
              <a:rPr lang="en-US" altLang="ja-JP" sz="2800" dirty="0" smtClean="0"/>
              <a:t>There is </a:t>
            </a:r>
            <a:r>
              <a:rPr lang="en-US" altLang="ja-JP" sz="2800" i="1" dirty="0" smtClean="0">
                <a:solidFill>
                  <a:srgbClr val="FF0000"/>
                </a:solidFill>
              </a:rPr>
              <a:t>really</a:t>
            </a:r>
            <a:r>
              <a:rPr lang="en-US" altLang="ja-JP" sz="2800" i="1" dirty="0" smtClean="0"/>
              <a:t> </a:t>
            </a:r>
            <a:r>
              <a:rPr lang="en-US" altLang="ja-JP" sz="2800" dirty="0" smtClean="0"/>
              <a:t>no such thing as cooperative production. 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0686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グループ化 35"/>
          <p:cNvGrpSpPr/>
          <p:nvPr/>
        </p:nvGrpSpPr>
        <p:grpSpPr>
          <a:xfrm>
            <a:off x="2818405" y="2572426"/>
            <a:ext cx="6550579" cy="3514702"/>
            <a:chOff x="1462044" y="3066949"/>
            <a:chExt cx="6550579" cy="3514702"/>
          </a:xfrm>
        </p:grpSpPr>
        <p:grpSp>
          <p:nvGrpSpPr>
            <p:cNvPr id="8" name="Group 4"/>
            <p:cNvGrpSpPr/>
            <p:nvPr/>
          </p:nvGrpSpPr>
          <p:grpSpPr>
            <a:xfrm>
              <a:off x="1462044" y="3066949"/>
              <a:ext cx="3045138" cy="3473740"/>
              <a:chOff x="1148129" y="2014723"/>
              <a:chExt cx="4067815" cy="4640358"/>
            </a:xfrm>
          </p:grpSpPr>
          <p:pic>
            <p:nvPicPr>
              <p:cNvPr id="28" name="Picture 6" descr="http://us.cdn1.123rf.com/168nwm/chudtsankov/chudtsankov1207/chudtsankov120700033/14510447-%D0%92%D0%BE%D0%B4%D0%BE%D0%BF%D1%80%D0%BE%D0%B2%D0%BE%D0%B4%D0%BD%D1%8B%D0%B9-%D0%BA%D1%80%D0%B0%D0%BD-%D1%81-%D0%BA%D0%B0%D0%BF%D0%BB%D0%B5%D0%B9-%D0%B2%D0%BE%D0%B4%D1%8B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4447" y="2402213"/>
                <a:ext cx="1133475" cy="1600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29" name="Group 6"/>
              <p:cNvGrpSpPr/>
              <p:nvPr/>
            </p:nvGrpSpPr>
            <p:grpSpPr>
              <a:xfrm>
                <a:off x="2048769" y="3972686"/>
                <a:ext cx="3167175" cy="1133341"/>
                <a:chOff x="1533614" y="3515932"/>
                <a:chExt cx="3167175" cy="1133341"/>
              </a:xfrm>
            </p:grpSpPr>
            <p:pic>
              <p:nvPicPr>
                <p:cNvPr id="32" name="Picture 2" descr="http://images.clipartpanda.com/seed-clipart-science_seed_pods.gif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33614" y="3651585"/>
                  <a:ext cx="3047809" cy="8560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3" name="Rectangle 10"/>
                <p:cNvSpPr/>
                <p:nvPr/>
              </p:nvSpPr>
              <p:spPr>
                <a:xfrm>
                  <a:off x="2047741" y="3515932"/>
                  <a:ext cx="2653048" cy="113334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30" name="Picture 8" descr="http://www.clipartbest.com/cliparts/9cp/rq4/9cprq4gcE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8129" y="4565116"/>
                <a:ext cx="2161741" cy="20899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10" descr="http://images.clipartpanda.com/sun-clip-art-sun-medium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67922" y="2014723"/>
                <a:ext cx="1905000" cy="1905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" name="Right Arrow 7"/>
            <p:cNvSpPr/>
            <p:nvPr/>
          </p:nvSpPr>
          <p:spPr>
            <a:xfrm rot="583090">
              <a:off x="3053300" y="5770645"/>
              <a:ext cx="3304998" cy="13020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ight Arrow 7"/>
            <p:cNvSpPr/>
            <p:nvPr/>
          </p:nvSpPr>
          <p:spPr>
            <a:xfrm rot="602151">
              <a:off x="2738573" y="5199891"/>
              <a:ext cx="3575962" cy="13074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ight Arrow 7"/>
            <p:cNvSpPr/>
            <p:nvPr/>
          </p:nvSpPr>
          <p:spPr>
            <a:xfrm rot="629033">
              <a:off x="2631899" y="4641950"/>
              <a:ext cx="3756193" cy="1455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ight Arrow 7"/>
            <p:cNvSpPr/>
            <p:nvPr/>
          </p:nvSpPr>
          <p:spPr>
            <a:xfrm rot="415551">
              <a:off x="4021439" y="4081063"/>
              <a:ext cx="2299685" cy="9776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6"/>
            <p:cNvSpPr txBox="1"/>
            <p:nvPr/>
          </p:nvSpPr>
          <p:spPr>
            <a:xfrm rot="583090">
              <a:off x="3572574" y="5446593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Mineral Character</a:t>
              </a:r>
              <a:endParaRPr lang="en-US" dirty="0"/>
            </a:p>
          </p:txBody>
        </p:sp>
        <p:sp>
          <p:nvSpPr>
            <p:cNvPr id="15" name="TextBox 17"/>
            <p:cNvSpPr txBox="1"/>
            <p:nvPr/>
          </p:nvSpPr>
          <p:spPr>
            <a:xfrm rot="482491">
              <a:off x="4245725" y="3809975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Energy Character</a:t>
              </a:r>
              <a:endParaRPr lang="en-US" dirty="0"/>
            </a:p>
          </p:txBody>
        </p:sp>
        <p:sp>
          <p:nvSpPr>
            <p:cNvPr id="16" name="TextBox 18"/>
            <p:cNvSpPr txBox="1"/>
            <p:nvPr/>
          </p:nvSpPr>
          <p:spPr>
            <a:xfrm rot="638403">
              <a:off x="4026466" y="4435422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Moist Character</a:t>
              </a:r>
              <a:endParaRPr lang="en-US" dirty="0"/>
            </a:p>
          </p:txBody>
        </p:sp>
        <p:sp>
          <p:nvSpPr>
            <p:cNvPr id="17" name="TextBox 19"/>
            <p:cNvSpPr txBox="1"/>
            <p:nvPr/>
          </p:nvSpPr>
          <p:spPr>
            <a:xfrm rot="604188">
              <a:off x="3800359" y="4955090"/>
              <a:ext cx="22924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Plant Character</a:t>
              </a:r>
              <a:endParaRPr lang="en-US" dirty="0"/>
            </a:p>
          </p:txBody>
        </p:sp>
        <p:sp>
          <p:nvSpPr>
            <p:cNvPr id="19" name="円/楕円 9"/>
            <p:cNvSpPr/>
            <p:nvPr/>
          </p:nvSpPr>
          <p:spPr>
            <a:xfrm>
              <a:off x="6603749" y="4157834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01"/>
            <p:cNvSpPr/>
            <p:nvPr/>
          </p:nvSpPr>
          <p:spPr>
            <a:xfrm>
              <a:off x="6538159" y="4772699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1" name="円/楕円 102"/>
            <p:cNvSpPr/>
            <p:nvPr/>
          </p:nvSpPr>
          <p:spPr>
            <a:xfrm>
              <a:off x="6485160" y="5406837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円/楕円 103"/>
            <p:cNvSpPr/>
            <p:nvPr/>
          </p:nvSpPr>
          <p:spPr>
            <a:xfrm>
              <a:off x="6538159" y="6043975"/>
              <a:ext cx="1306285" cy="537676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テキスト ボックス 1"/>
            <p:cNvSpPr txBox="1"/>
            <p:nvPr/>
          </p:nvSpPr>
          <p:spPr>
            <a:xfrm>
              <a:off x="6623164" y="4257693"/>
              <a:ext cx="1389459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dirty="0" smtClean="0"/>
                <a:t>Energetic thing</a:t>
              </a:r>
            </a:p>
            <a:p>
              <a:endParaRPr kumimoji="1" lang="en-US" altLang="ja-JP" sz="1400" dirty="0"/>
            </a:p>
            <a:p>
              <a:endParaRPr lang="en-US" altLang="ja-JP" sz="1400" dirty="0" smtClean="0"/>
            </a:p>
            <a:p>
              <a:r>
                <a:rPr lang="en-US" altLang="ja-JP" sz="1400" dirty="0" smtClean="0"/>
                <a:t>Moist thing</a:t>
              </a:r>
            </a:p>
            <a:p>
              <a:endParaRPr kumimoji="1" lang="en-US" altLang="ja-JP" sz="1400" dirty="0"/>
            </a:p>
            <a:p>
              <a:endParaRPr lang="en-US" altLang="ja-JP" sz="1400" dirty="0" smtClean="0"/>
            </a:p>
            <a:p>
              <a:r>
                <a:rPr lang="en-US" altLang="ja-JP" sz="1400" dirty="0" smtClean="0"/>
                <a:t>Plant thing</a:t>
              </a:r>
            </a:p>
            <a:p>
              <a:endParaRPr lang="en-US" altLang="ja-JP" sz="1400" dirty="0" smtClean="0"/>
            </a:p>
            <a:p>
              <a:endParaRPr kumimoji="1" lang="en-US" altLang="ja-JP" sz="1400" dirty="0"/>
            </a:p>
            <a:p>
              <a:r>
                <a:rPr lang="en-US" altLang="ja-JP" sz="1400" dirty="0" smtClean="0"/>
                <a:t>Mineral thing</a:t>
              </a:r>
              <a:endParaRPr kumimoji="1" lang="ja-JP" altLang="en-US" sz="1400" dirty="0"/>
            </a:p>
          </p:txBody>
        </p:sp>
      </p:grpSp>
      <p:sp>
        <p:nvSpPr>
          <p:cNvPr id="35" name="テキスト ボックス 34"/>
          <p:cNvSpPr txBox="1"/>
          <p:nvPr/>
        </p:nvSpPr>
        <p:spPr>
          <a:xfrm>
            <a:off x="2025775" y="454957"/>
            <a:ext cx="81358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800" dirty="0"/>
              <a:t>The fact of the matter </a:t>
            </a:r>
            <a:r>
              <a:rPr lang="en-US" altLang="ja-JP" sz="2800" i="1" dirty="0"/>
              <a:t>really </a:t>
            </a:r>
            <a:r>
              <a:rPr lang="en-US" altLang="ja-JP" sz="2800" dirty="0"/>
              <a:t>is just this: </a:t>
            </a:r>
            <a:endParaRPr lang="en-US" altLang="ja-JP" sz="2800" dirty="0" smtClean="0"/>
          </a:p>
          <a:p>
            <a:pPr algn="ctr"/>
            <a:r>
              <a:rPr lang="en-US" altLang="ja-JP" sz="2800" dirty="0" smtClean="0"/>
              <a:t>Individual </a:t>
            </a:r>
            <a:r>
              <a:rPr lang="en-US" altLang="ja-JP" sz="2800" dirty="0"/>
              <a:t>causes produce individual effects. </a:t>
            </a:r>
            <a:endParaRPr lang="en-US" altLang="ja-JP" sz="2800" dirty="0" smtClean="0"/>
          </a:p>
          <a:p>
            <a:pPr algn="ctr"/>
            <a:r>
              <a:rPr lang="en-US" altLang="ja-JP" sz="2800" dirty="0" smtClean="0"/>
              <a:t>There </a:t>
            </a:r>
            <a:r>
              <a:rPr lang="en-US" altLang="ja-JP" sz="2800" dirty="0"/>
              <a:t>is </a:t>
            </a:r>
            <a:r>
              <a:rPr lang="en-US" altLang="ja-JP" sz="2800" i="1" dirty="0"/>
              <a:t>really </a:t>
            </a:r>
            <a:r>
              <a:rPr lang="en-US" altLang="ja-JP" sz="2800" dirty="0"/>
              <a:t>no such thing as cooperative production. 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329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US" altLang="ja-JP" dirty="0" smtClean="0"/>
              <a:t>Three Levels of Analysis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kumimoji="1" lang="en-US" altLang="ja-JP" sz="4400" dirty="0" smtClean="0">
                <a:solidFill>
                  <a:schemeClr val="accent5"/>
                </a:solidFill>
              </a:rPr>
              <a:t>Level 3		</a:t>
            </a:r>
            <a:r>
              <a:rPr lang="en-US" altLang="ja-JP" sz="4400" dirty="0" smtClean="0">
                <a:solidFill>
                  <a:schemeClr val="accent5"/>
                </a:solidFill>
              </a:rPr>
              <a:t>Collection </a:t>
            </a:r>
            <a:r>
              <a:rPr kumimoji="1" lang="en-US" altLang="ja-JP" sz="4400" dirty="0" smtClean="0">
                <a:solidFill>
                  <a:schemeClr val="accent5"/>
                </a:solidFill>
              </a:rPr>
              <a:t>causes the sprout</a:t>
            </a:r>
          </a:p>
          <a:p>
            <a:pPr marL="0" indent="0">
              <a:buNone/>
            </a:pPr>
            <a:r>
              <a:rPr lang="en-US" altLang="ja-JP" sz="4400" dirty="0" err="1" smtClean="0">
                <a:solidFill>
                  <a:schemeClr val="accent5"/>
                </a:solidFill>
              </a:rPr>
              <a:t>Katsura</a:t>
            </a:r>
            <a:r>
              <a:rPr lang="en-US" altLang="ja-JP" sz="4400" dirty="0" smtClean="0">
                <a:solidFill>
                  <a:schemeClr val="accent5"/>
                </a:solidFill>
              </a:rPr>
              <a:t>		(Conventional – Conventional)</a:t>
            </a:r>
            <a:endParaRPr lang="en-US" altLang="ja-JP" sz="4400" dirty="0">
              <a:solidFill>
                <a:schemeClr val="accent5"/>
              </a:solidFill>
            </a:endParaRPr>
          </a:p>
          <a:p>
            <a:pPr marL="0" indent="0">
              <a:buNone/>
            </a:pPr>
            <a:r>
              <a:rPr kumimoji="1" lang="en-US" altLang="ja-JP" sz="4400" dirty="0" smtClean="0">
                <a:solidFill>
                  <a:schemeClr val="accent2"/>
                </a:solidFill>
              </a:rPr>
              <a:t>Level 2		Eac</a:t>
            </a:r>
            <a:r>
              <a:rPr lang="en-US" altLang="ja-JP" sz="4400" dirty="0" smtClean="0">
                <a:solidFill>
                  <a:schemeClr val="accent2"/>
                </a:solidFill>
              </a:rPr>
              <a:t>h factor causes the sprout</a:t>
            </a:r>
          </a:p>
          <a:p>
            <a:pPr marL="0" indent="0">
              <a:buNone/>
            </a:pPr>
            <a:r>
              <a:rPr kumimoji="1" lang="en-US" altLang="ja-JP" sz="4400" dirty="0" err="1" smtClean="0">
                <a:solidFill>
                  <a:schemeClr val="accent2"/>
                </a:solidFill>
              </a:rPr>
              <a:t>Inami</a:t>
            </a:r>
            <a:r>
              <a:rPr kumimoji="1" lang="en-US" altLang="ja-JP" sz="4400" dirty="0" smtClean="0">
                <a:solidFill>
                  <a:schemeClr val="accent2"/>
                </a:solidFill>
              </a:rPr>
              <a:t>		(Ultimate    </a:t>
            </a:r>
            <a:r>
              <a:rPr lang="en-US" altLang="ja-JP" sz="4400" dirty="0" smtClean="0">
                <a:solidFill>
                  <a:schemeClr val="accent2"/>
                </a:solidFill>
              </a:rPr>
              <a:t>–</a:t>
            </a:r>
            <a:r>
              <a:rPr kumimoji="1" lang="en-US" altLang="ja-JP" sz="4400" dirty="0" smtClean="0">
                <a:solidFill>
                  <a:schemeClr val="accent2"/>
                </a:solidFill>
              </a:rPr>
              <a:t>      Conventional)</a:t>
            </a:r>
            <a:endParaRPr kumimoji="1" lang="en-US" altLang="ja-JP" sz="4400" dirty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en-US" altLang="ja-JP" sz="4400" dirty="0" smtClean="0">
                <a:solidFill>
                  <a:srgbClr val="FF0000"/>
                </a:solidFill>
              </a:rPr>
              <a:t>Level 1		Each factor causes each effect</a:t>
            </a:r>
          </a:p>
          <a:p>
            <a:pPr marL="0" indent="0">
              <a:buNone/>
            </a:pPr>
            <a:r>
              <a:rPr kumimoji="1" lang="en-US" altLang="ja-JP" sz="4400" dirty="0" smtClean="0">
                <a:solidFill>
                  <a:srgbClr val="FF0000"/>
                </a:solidFill>
              </a:rPr>
              <a:t>Me			(Ultimate    </a:t>
            </a:r>
            <a:r>
              <a:rPr lang="en-US" altLang="ja-JP" sz="4400" dirty="0" smtClean="0">
                <a:solidFill>
                  <a:srgbClr val="FF0000"/>
                </a:solidFill>
              </a:rPr>
              <a:t>–      Ultimate)</a:t>
            </a:r>
            <a:endParaRPr kumimoji="1" lang="ja-JP" alt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76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1381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Cooperative production is compatible with momentariness, in the sense of “production of a single effect”.</a:t>
            </a:r>
          </a:p>
          <a:p>
            <a:r>
              <a:rPr lang="en-US" dirty="0" smtClean="0"/>
              <a:t>On one level, </a:t>
            </a:r>
            <a:r>
              <a:rPr lang="en-US" dirty="0" smtClean="0"/>
              <a:t>collective productive power is possessed by each causal factor independently and without any causal interaction with other co-factors.</a:t>
            </a:r>
          </a:p>
          <a:p>
            <a:r>
              <a:rPr lang="en-US" dirty="0" smtClean="0"/>
              <a:t>On another level, </a:t>
            </a:r>
            <a:r>
              <a:rPr lang="en-US" dirty="0" smtClean="0"/>
              <a:t>the causal factors can be taken singly as “the” cause of the sprout.</a:t>
            </a:r>
          </a:p>
          <a:p>
            <a:r>
              <a:rPr lang="en-US" dirty="0" smtClean="0"/>
              <a:t>So conventionally, </a:t>
            </a:r>
            <a:r>
              <a:rPr lang="en-US" dirty="0"/>
              <a:t>we can say </a:t>
            </a:r>
            <a:r>
              <a:rPr lang="en-US" i="1" dirty="0"/>
              <a:t>both </a:t>
            </a:r>
            <a:r>
              <a:rPr lang="en-US" dirty="0"/>
              <a:t>that each individual cause has a collective power to produce a single effect, </a:t>
            </a:r>
            <a:r>
              <a:rPr lang="en-US" i="1" dirty="0"/>
              <a:t>and </a:t>
            </a:r>
            <a:r>
              <a:rPr lang="en-US" dirty="0"/>
              <a:t>the causal factors taken as a single cause produces a single effect.</a:t>
            </a:r>
          </a:p>
          <a:p>
            <a:r>
              <a:rPr lang="en-US" dirty="0" smtClean="0"/>
              <a:t>But t</a:t>
            </a:r>
            <a:r>
              <a:rPr lang="en-US" dirty="0" smtClean="0"/>
              <a:t>he </a:t>
            </a:r>
            <a:r>
              <a:rPr lang="en-US" dirty="0" smtClean="0"/>
              <a:t>“single effect” is itself single only in a conventional sense; ultimately it is itself a collection.</a:t>
            </a:r>
          </a:p>
          <a:p>
            <a:r>
              <a:rPr lang="en-US" dirty="0" smtClean="0"/>
              <a:t>Therefore, ultimately speaking, each individual cause produces its own effect, end of story.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400" dirty="0" smtClean="0"/>
              <a:t>Q: What Causes the Sprout?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 smtClean="0"/>
              <a:t>A: The collection can be said to cause the sprout, by having each constituent produce each property of the sprout (although ultimately there are no sprouts, nor cooperative production as such).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31484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 for Further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are we to understand “dependent origination” (</a:t>
            </a:r>
            <a:r>
              <a:rPr lang="en-US" i="1" dirty="0" err="1" smtClean="0"/>
              <a:t>prat</a:t>
            </a:r>
            <a:r>
              <a:rPr lang="en-US" altLang="ja-JP" i="1" dirty="0" err="1" smtClean="0"/>
              <a:t>ītyasamutp</a:t>
            </a:r>
            <a:r>
              <a:rPr lang="en-US" i="1" dirty="0" err="1" smtClean="0"/>
              <a:t>āda</a:t>
            </a:r>
            <a:r>
              <a:rPr lang="en-US" dirty="0" smtClean="0"/>
              <a:t>) under radical impermanence metaphysic?</a:t>
            </a:r>
          </a:p>
          <a:p>
            <a:r>
              <a:rPr lang="en-US" dirty="0" smtClean="0"/>
              <a:t>What is the relation between the conventional power attributed to the collection and the powers of </a:t>
            </a:r>
            <a:r>
              <a:rPr lang="en-US" smtClean="0"/>
              <a:t>the individuals?</a:t>
            </a:r>
            <a:endParaRPr lang="en-US" dirty="0" smtClean="0"/>
          </a:p>
          <a:p>
            <a:r>
              <a:rPr lang="en-US" dirty="0" smtClean="0"/>
              <a:t>What would the analysis look like if we consider consciousness?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9022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2134</TotalTime>
  <Words>1602</Words>
  <Application>Microsoft Office PowerPoint</Application>
  <PresentationFormat>Widescreen</PresentationFormat>
  <Paragraphs>247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ＭＳ Ｐゴシック</vt:lpstr>
      <vt:lpstr>Arial</vt:lpstr>
      <vt:lpstr>Calibri</vt:lpstr>
      <vt:lpstr>Calibri Light</vt:lpstr>
      <vt:lpstr>Office テーマ</vt:lpstr>
      <vt:lpstr>What Causes the Sprout? Buddhist Accounts of Cooperative Causation</vt:lpstr>
      <vt:lpstr>Background and Thesis</vt:lpstr>
      <vt:lpstr>Contents</vt:lpstr>
      <vt:lpstr>Contents</vt:lpstr>
      <vt:lpstr>The Problem of Cooperative Production</vt:lpstr>
      <vt:lpstr>Contents</vt:lpstr>
      <vt:lpstr>Śāntarakṣita’s Response</vt:lpstr>
      <vt:lpstr>Kamalaśīla’s Commentary</vt:lpstr>
      <vt:lpstr>PowerPoint Presentation</vt:lpstr>
      <vt:lpstr>Contents</vt:lpstr>
      <vt:lpstr>Clarificatory Questions</vt:lpstr>
      <vt:lpstr>Clarificatory Questions</vt:lpstr>
      <vt:lpstr>Dharmakīrti’s Example</vt:lpstr>
      <vt:lpstr>PowerPoint Presentation</vt:lpstr>
      <vt:lpstr>Sprout Situation</vt:lpstr>
      <vt:lpstr>Clarificatory Questions</vt:lpstr>
      <vt:lpstr>Dharmakīrti’s Reasons for Counting Multiple Causes as One Cause</vt:lpstr>
      <vt:lpstr>Clarificatory Questions</vt:lpstr>
      <vt:lpstr>Clarificatory Questions</vt:lpstr>
      <vt:lpstr>PowerPoint Presentation</vt:lpstr>
      <vt:lpstr>PowerPoint Presentation</vt:lpstr>
      <vt:lpstr>What we have so far</vt:lpstr>
      <vt:lpstr>Contents</vt:lpstr>
      <vt:lpstr>Recap of the points</vt:lpstr>
      <vt:lpstr>PowerPoint Presentation</vt:lpstr>
      <vt:lpstr>PowerPoint Presentation</vt:lpstr>
      <vt:lpstr>One More Point</vt:lpstr>
      <vt:lpstr>PowerPoint Presentation</vt:lpstr>
      <vt:lpstr>Three Levels of Analysis</vt:lpstr>
      <vt:lpstr>Conclusion</vt:lpstr>
      <vt:lpstr>Conclusion</vt:lpstr>
      <vt:lpstr>Questions for Further Study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Causes the Sprout? Buddhist Accounts of Cooperative Causation</dc:title>
  <dc:creator>kuasu</dc:creator>
  <cp:lastModifiedBy>itsuki</cp:lastModifiedBy>
  <cp:revision>73</cp:revision>
  <dcterms:created xsi:type="dcterms:W3CDTF">2015-03-06T13:11:26Z</dcterms:created>
  <dcterms:modified xsi:type="dcterms:W3CDTF">2015-03-16T16:08:39Z</dcterms:modified>
</cp:coreProperties>
</file>